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4"/>
  </p:sldMasterIdLst>
  <p:notesMasterIdLst>
    <p:notesMasterId r:id="rId15"/>
  </p:notesMasterIdLst>
  <p:sldIdLst>
    <p:sldId id="257" r:id="rId5"/>
    <p:sldId id="283" r:id="rId6"/>
    <p:sldId id="284" r:id="rId7"/>
    <p:sldId id="289" r:id="rId8"/>
    <p:sldId id="291" r:id="rId9"/>
    <p:sldId id="285" r:id="rId10"/>
    <p:sldId id="286" r:id="rId11"/>
    <p:sldId id="287" r:id="rId12"/>
    <p:sldId id="290" r:id="rId13"/>
    <p:sldId id="288" r:id="rId14"/>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DB8D2-0F3E-BF51-8730-4467DBA916D2}" v="41" dt="2026-01-07T08:35:22.70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707"/>
  </p:normalViewPr>
  <p:slideViewPr>
    <p:cSldViewPr snapToGrid="0">
      <p:cViewPr>
        <p:scale>
          <a:sx n="64" d="100"/>
          <a:sy n="64" d="100"/>
        </p:scale>
        <p:origin x="-192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BAEA20-4933-FB44-94E9-1DA7DC4609F4}"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sv-SE"/>
        </a:p>
      </dgm:t>
    </dgm:pt>
    <dgm:pt modelId="{CAD2C8A3-8EDB-1148-9CEA-BF828B77176D}">
      <dgm:prSet/>
      <dgm:spPr/>
      <dgm:t>
        <a:bodyPr/>
        <a:lstStyle/>
        <a:p>
          <a:pPr algn="l"/>
          <a:r>
            <a:rPr lang="sv-SE" b="1"/>
            <a:t>Nulägesanalys</a:t>
          </a:r>
        </a:p>
      </dgm:t>
    </dgm:pt>
    <dgm:pt modelId="{DAA52579-6CFE-434C-A126-AA2181083D0E}" type="parTrans" cxnId="{13CCAA9F-4804-9C47-AB56-5BA7B975AA2D}">
      <dgm:prSet/>
      <dgm:spPr/>
      <dgm:t>
        <a:bodyPr/>
        <a:lstStyle/>
        <a:p>
          <a:endParaRPr lang="sv-SE"/>
        </a:p>
      </dgm:t>
    </dgm:pt>
    <dgm:pt modelId="{01C7A0D2-09A0-8E43-9ABA-5A15962CA48F}" type="sibTrans" cxnId="{13CCAA9F-4804-9C47-AB56-5BA7B975AA2D}">
      <dgm:prSet/>
      <dgm:spPr/>
      <dgm:t>
        <a:bodyPr/>
        <a:lstStyle/>
        <a:p>
          <a:endParaRPr lang="sv-SE"/>
        </a:p>
      </dgm:t>
    </dgm:pt>
    <dgm:pt modelId="{DD2B60A5-737A-834B-B9DD-C5F01EC4F507}" type="pres">
      <dgm:prSet presAssocID="{BFBAEA20-4933-FB44-94E9-1DA7DC4609F4}" presName="Name0" presStyleCnt="0">
        <dgm:presLayoutVars>
          <dgm:dir/>
          <dgm:resizeHandles val="exact"/>
        </dgm:presLayoutVars>
      </dgm:prSet>
      <dgm:spPr/>
    </dgm:pt>
    <dgm:pt modelId="{AB3A6931-5EDF-1A46-9A78-B0F8B117127D}" type="pres">
      <dgm:prSet presAssocID="{BFBAEA20-4933-FB44-94E9-1DA7DC4609F4}" presName="arrow" presStyleLbl="bgShp" presStyleIdx="0" presStyleCnt="1" custScaleY="250000" custLinFactNeighborY="-23406"/>
      <dgm:spPr/>
    </dgm:pt>
    <dgm:pt modelId="{0FDF0449-761B-0E44-A4F2-6D0C361BDF0D}" type="pres">
      <dgm:prSet presAssocID="{BFBAEA20-4933-FB44-94E9-1DA7DC4609F4}" presName="points" presStyleCnt="0"/>
      <dgm:spPr/>
    </dgm:pt>
    <dgm:pt modelId="{2C52BF05-A5A0-974B-8954-3DC534DA7BDF}" type="pres">
      <dgm:prSet presAssocID="{CAD2C8A3-8EDB-1148-9CEA-BF828B77176D}" presName="compositeA" presStyleCnt="0"/>
      <dgm:spPr/>
    </dgm:pt>
    <dgm:pt modelId="{EA6EB0E2-556C-2146-BC46-939788238CDE}" type="pres">
      <dgm:prSet presAssocID="{CAD2C8A3-8EDB-1148-9CEA-BF828B77176D}" presName="textA" presStyleLbl="revTx" presStyleIdx="0" presStyleCnt="1" custScaleX="45910" custScaleY="48686" custLinFactY="65340" custLinFactNeighborX="-24168" custLinFactNeighborY="100000">
        <dgm:presLayoutVars>
          <dgm:bulletEnabled val="1"/>
        </dgm:presLayoutVars>
      </dgm:prSet>
      <dgm:spPr/>
    </dgm:pt>
    <dgm:pt modelId="{D434368C-F764-154A-ADE7-E2F1A23CD51C}" type="pres">
      <dgm:prSet presAssocID="{CAD2C8A3-8EDB-1148-9CEA-BF828B77176D}" presName="circleA" presStyleLbl="node1" presStyleIdx="0" presStyleCnt="1" custFlipVert="1" custFlipHor="1" custScaleX="41787" custScaleY="92818" custLinFactX="-145861" custLinFactNeighborX="-200000" custLinFactNeighborY="51980"/>
      <dgm:spPr/>
    </dgm:pt>
    <dgm:pt modelId="{98F97A4D-F10A-2749-BF4F-2497E5A0D9DD}" type="pres">
      <dgm:prSet presAssocID="{CAD2C8A3-8EDB-1148-9CEA-BF828B77176D}" presName="spaceA" presStyleCnt="0"/>
      <dgm:spPr/>
    </dgm:pt>
  </dgm:ptLst>
  <dgm:cxnLst>
    <dgm:cxn modelId="{EB234575-05C2-0E41-A895-DA785DC35E1E}" type="presOf" srcId="{BFBAEA20-4933-FB44-94E9-1DA7DC4609F4}" destId="{DD2B60A5-737A-834B-B9DD-C5F01EC4F507}" srcOrd="0" destOrd="0" presId="urn:microsoft.com/office/officeart/2005/8/layout/hProcess11"/>
    <dgm:cxn modelId="{13CCAA9F-4804-9C47-AB56-5BA7B975AA2D}" srcId="{BFBAEA20-4933-FB44-94E9-1DA7DC4609F4}" destId="{CAD2C8A3-8EDB-1148-9CEA-BF828B77176D}" srcOrd="0" destOrd="0" parTransId="{DAA52579-6CFE-434C-A126-AA2181083D0E}" sibTransId="{01C7A0D2-09A0-8E43-9ABA-5A15962CA48F}"/>
    <dgm:cxn modelId="{BB971FC8-AE5C-3942-AB23-A15281DF065C}" type="presOf" srcId="{CAD2C8A3-8EDB-1148-9CEA-BF828B77176D}" destId="{EA6EB0E2-556C-2146-BC46-939788238CDE}" srcOrd="0" destOrd="0" presId="urn:microsoft.com/office/officeart/2005/8/layout/hProcess11"/>
    <dgm:cxn modelId="{86CA225A-FB5B-C448-935B-B57D89351CA0}" type="presParOf" srcId="{DD2B60A5-737A-834B-B9DD-C5F01EC4F507}" destId="{AB3A6931-5EDF-1A46-9A78-B0F8B117127D}" srcOrd="0" destOrd="0" presId="urn:microsoft.com/office/officeart/2005/8/layout/hProcess11"/>
    <dgm:cxn modelId="{3DC36577-B127-324E-A7BA-1872F7D8BBBC}" type="presParOf" srcId="{DD2B60A5-737A-834B-B9DD-C5F01EC4F507}" destId="{0FDF0449-761B-0E44-A4F2-6D0C361BDF0D}" srcOrd="1" destOrd="0" presId="urn:microsoft.com/office/officeart/2005/8/layout/hProcess11"/>
    <dgm:cxn modelId="{B410D516-8CEF-4945-8814-E6029889CD6B}" type="presParOf" srcId="{0FDF0449-761B-0E44-A4F2-6D0C361BDF0D}" destId="{2C52BF05-A5A0-974B-8954-3DC534DA7BDF}" srcOrd="0" destOrd="0" presId="urn:microsoft.com/office/officeart/2005/8/layout/hProcess11"/>
    <dgm:cxn modelId="{6BC594A6-301D-BD42-9A8A-485BA1700778}" type="presParOf" srcId="{2C52BF05-A5A0-974B-8954-3DC534DA7BDF}" destId="{EA6EB0E2-556C-2146-BC46-939788238CDE}" srcOrd="0" destOrd="0" presId="urn:microsoft.com/office/officeart/2005/8/layout/hProcess11"/>
    <dgm:cxn modelId="{48C024D5-F0B5-5441-9EF4-9D20A46C0B90}" type="presParOf" srcId="{2C52BF05-A5A0-974B-8954-3DC534DA7BDF}" destId="{D434368C-F764-154A-ADE7-E2F1A23CD51C}" srcOrd="1" destOrd="0" presId="urn:microsoft.com/office/officeart/2005/8/layout/hProcess11"/>
    <dgm:cxn modelId="{579DFA98-229D-744C-824A-377CCAE7C86A}" type="presParOf" srcId="{2C52BF05-A5A0-974B-8954-3DC534DA7BDF}" destId="{98F97A4D-F10A-2749-BF4F-2497E5A0D9D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A6931-5EDF-1A46-9A78-B0F8B117127D}">
      <dsp:nvSpPr>
        <dsp:cNvPr id="0" name=""/>
        <dsp:cNvSpPr/>
      </dsp:nvSpPr>
      <dsp:spPr>
        <a:xfrm>
          <a:off x="0" y="0"/>
          <a:ext cx="11236283" cy="335777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EB0E2-556C-2146-BC46-939788238CDE}">
      <dsp:nvSpPr>
        <dsp:cNvPr id="0" name=""/>
        <dsp:cNvSpPr/>
      </dsp:nvSpPr>
      <dsp:spPr>
        <a:xfrm>
          <a:off x="290941" y="2393001"/>
          <a:ext cx="4642719" cy="653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b" anchorCtr="0">
          <a:noAutofit/>
        </a:bodyPr>
        <a:lstStyle/>
        <a:p>
          <a:pPr marL="0" lvl="0" indent="0" algn="l" defTabSz="1022350">
            <a:lnSpc>
              <a:spcPct val="90000"/>
            </a:lnSpc>
            <a:spcBef>
              <a:spcPct val="0"/>
            </a:spcBef>
            <a:spcAft>
              <a:spcPct val="35000"/>
            </a:spcAft>
            <a:buNone/>
          </a:pPr>
          <a:r>
            <a:rPr lang="sv-SE" sz="2300" b="1" kern="1200"/>
            <a:t>Nulägesanalys</a:t>
          </a:r>
        </a:p>
      </dsp:txBody>
      <dsp:txXfrm>
        <a:off x="290941" y="2393001"/>
        <a:ext cx="4642719" cy="653907"/>
      </dsp:txXfrm>
    </dsp:sp>
    <dsp:sp modelId="{D434368C-F764-154A-ADE7-E2F1A23CD51C}">
      <dsp:nvSpPr>
        <dsp:cNvPr id="0" name=""/>
        <dsp:cNvSpPr/>
      </dsp:nvSpPr>
      <dsp:spPr>
        <a:xfrm flipH="1" flipV="1">
          <a:off x="3824846" y="1525294"/>
          <a:ext cx="140311" cy="31166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23812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grpSp>
        <p:nvGrpSpPr>
          <p:cNvPr id="89" name="Group 88"/>
          <p:cNvGrpSpPr/>
          <p:nvPr/>
        </p:nvGrpSpPr>
        <p:grpSpPr>
          <a:xfrm>
            <a:off x="-659347" y="-118752"/>
            <a:ext cx="25031702" cy="13847596"/>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338587" y="2372967"/>
            <a:ext cx="17696690" cy="8955866"/>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3518473" y="4151009"/>
            <a:ext cx="17359830" cy="3497458"/>
          </a:xfrm>
        </p:spPr>
        <p:txBody>
          <a:bodyPr bIns="0" anchor="b">
            <a:normAutofit/>
          </a:bodyPr>
          <a:lstStyle>
            <a:lvl1pPr algn="ctr">
              <a:lnSpc>
                <a:spcPct val="80000"/>
              </a:lnSpc>
              <a:defRPr sz="10800" spc="-300">
                <a:solidFill>
                  <a:srgbClr val="FFFEFF"/>
                </a:solidFill>
              </a:defRPr>
            </a:lvl1pPr>
          </a:lstStyle>
          <a:p>
            <a:r>
              <a:rPr lang="sv-SE"/>
              <a:t>Klicka här för att ändra mall för rubrikformat</a:t>
            </a:r>
            <a:endParaRPr lang="en-US"/>
          </a:p>
        </p:txBody>
      </p:sp>
      <p:sp>
        <p:nvSpPr>
          <p:cNvPr id="3" name="Subtitle 2"/>
          <p:cNvSpPr>
            <a:spLocks noGrp="1"/>
          </p:cNvSpPr>
          <p:nvPr>
            <p:ph type="subTitle" idx="1"/>
          </p:nvPr>
        </p:nvSpPr>
        <p:spPr>
          <a:xfrm>
            <a:off x="3518475" y="7812533"/>
            <a:ext cx="17346854" cy="2645174"/>
          </a:xfrm>
        </p:spPr>
        <p:txBody>
          <a:bodyPr tIns="0">
            <a:normAutofit/>
          </a:bodyPr>
          <a:lstStyle>
            <a:lvl1pPr marL="0" indent="0" algn="ctr">
              <a:lnSpc>
                <a:spcPct val="100000"/>
              </a:lnSpc>
              <a:buNone/>
              <a:defRPr sz="3600" b="0">
                <a:solidFill>
                  <a:srgbClr val="FFFEFF"/>
                </a:solidFill>
              </a:defRPr>
            </a:lvl1pPr>
            <a:lvl2pPr marL="914400" indent="0" algn="ctr">
              <a:buNone/>
              <a:defRPr sz="36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sv-SE"/>
              <a:t>Klicka här för att ändra mall för underrubrikformat</a:t>
            </a:r>
            <a:endParaRPr lang="en-US"/>
          </a:p>
        </p:txBody>
      </p:sp>
      <p:sp>
        <p:nvSpPr>
          <p:cNvPr id="4" name="Date Placeholder 3"/>
          <p:cNvSpPr>
            <a:spLocks noGrp="1"/>
          </p:cNvSpPr>
          <p:nvPr>
            <p:ph type="dt" sz="half" idx="10"/>
          </p:nvPr>
        </p:nvSpPr>
        <p:spPr>
          <a:xfrm>
            <a:off x="1609344" y="640080"/>
            <a:ext cx="7315200" cy="640080"/>
          </a:xfrm>
        </p:spPr>
        <p:txBody>
          <a:bodyPr vert="horz" lIns="91440" tIns="45720" rIns="91440" bIns="45720" rtlCol="0" anchor="ctr"/>
          <a:lstStyle>
            <a:lvl1pPr>
              <a:defRPr lang="en-US"/>
            </a:lvl1pPr>
          </a:lstStyle>
          <a:p>
            <a:fld id="{48A87A34-81AB-432B-8DAE-1953F412C126}" type="datetimeFigureOut">
              <a:rPr lang="en-US" smtClean="0"/>
              <a:pPr/>
              <a:t>3/24/26</a:t>
            </a:fld>
            <a:endParaRPr lang="en-US"/>
          </a:p>
        </p:txBody>
      </p:sp>
      <p:sp>
        <p:nvSpPr>
          <p:cNvPr id="5" name="Footer Placeholder 4"/>
          <p:cNvSpPr>
            <a:spLocks noGrp="1"/>
          </p:cNvSpPr>
          <p:nvPr>
            <p:ph type="ftr" sz="quarter" idx="11"/>
          </p:nvPr>
        </p:nvSpPr>
        <p:spPr>
          <a:xfrm>
            <a:off x="1609344" y="12454128"/>
            <a:ext cx="21177504" cy="64008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20939760" y="640080"/>
            <a:ext cx="1828800" cy="640080"/>
          </a:xfrm>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426354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grpSp>
        <p:nvGrpSpPr>
          <p:cNvPr id="75" name="Group 74"/>
          <p:cNvGrpSpPr/>
          <p:nvPr/>
        </p:nvGrpSpPr>
        <p:grpSpPr>
          <a:xfrm>
            <a:off x="-835026" y="0"/>
            <a:ext cx="25168228" cy="13706476"/>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600288" y="3399179"/>
            <a:ext cx="7348952" cy="694084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7264" y="4699851"/>
            <a:ext cx="7002392" cy="4912882"/>
          </a:xfrm>
        </p:spPr>
        <p:txBody>
          <a:bodyPr/>
          <a:lstStyle>
            <a:lvl1pPr>
              <a:defRPr>
                <a:solidFill>
                  <a:srgbClr val="FFFEFF"/>
                </a:solidFill>
              </a:defRPr>
            </a:lvl1pPr>
          </a:lstStyle>
          <a:p>
            <a:r>
              <a:rPr lang="sv-SE"/>
              <a:t>Klicka här för att ändra mall för rubrikformat</a:t>
            </a:r>
            <a:endParaRPr lang="en-US"/>
          </a:p>
        </p:txBody>
      </p:sp>
      <p:sp>
        <p:nvSpPr>
          <p:cNvPr id="3" name="Vertical Text Placeholder 2"/>
          <p:cNvSpPr>
            <a:spLocks noGrp="1"/>
          </p:cNvSpPr>
          <p:nvPr>
            <p:ph type="body" orient="vert" idx="1"/>
          </p:nvPr>
        </p:nvSpPr>
        <p:spPr>
          <a:xfrm>
            <a:off x="10219967" y="1589438"/>
            <a:ext cx="12550070" cy="1051418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3/24/26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420053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grpSp>
        <p:nvGrpSpPr>
          <p:cNvPr id="75" name="Group 74"/>
          <p:cNvGrpSpPr/>
          <p:nvPr/>
        </p:nvGrpSpPr>
        <p:grpSpPr>
          <a:xfrm flipH="1">
            <a:off x="0" y="0"/>
            <a:ext cx="25168228" cy="13706476"/>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5437896" y="3399179"/>
            <a:ext cx="7348952" cy="694084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15614875" y="4699850"/>
            <a:ext cx="7002390" cy="4912884"/>
          </a:xfrm>
        </p:spPr>
        <p:txBody>
          <a:bodyPr vert="eaVert"/>
          <a:lstStyle>
            <a:lvl1pPr algn="l">
              <a:lnSpc>
                <a:spcPct val="80000"/>
              </a:lnSpc>
              <a:defRPr>
                <a:solidFill>
                  <a:srgbClr val="FFFEFF"/>
                </a:solidFill>
              </a:defRPr>
            </a:lvl1pPr>
          </a:lstStyle>
          <a:p>
            <a:r>
              <a:rPr lang="sv-SE"/>
              <a:t>Klicka här för att ändra mall för rubrikformat</a:t>
            </a:r>
            <a:endParaRPr lang="en-US"/>
          </a:p>
        </p:txBody>
      </p:sp>
      <p:sp>
        <p:nvSpPr>
          <p:cNvPr id="3" name="Vertical Text Placeholder 2"/>
          <p:cNvSpPr>
            <a:spLocks noGrp="1"/>
          </p:cNvSpPr>
          <p:nvPr>
            <p:ph type="body" orient="vert" idx="1"/>
          </p:nvPr>
        </p:nvSpPr>
        <p:spPr>
          <a:xfrm>
            <a:off x="1605494" y="1596889"/>
            <a:ext cx="12537244" cy="10514606"/>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a:xfrm>
            <a:off x="1609344" y="640080"/>
            <a:ext cx="7315200" cy="640080"/>
          </a:xfrm>
        </p:spPr>
        <p:txBody>
          <a:bodyPr/>
          <a:lstStyle/>
          <a:p>
            <a:fld id="{48A87A34-81AB-432B-8DAE-1953F412C126}" type="datetimeFigureOut">
              <a:rPr lang="en-US" smtClean="0"/>
              <a:t>3/24/26</a:t>
            </a:fld>
            <a:endParaRPr lang="en-US"/>
          </a:p>
        </p:txBody>
      </p:sp>
      <p:sp>
        <p:nvSpPr>
          <p:cNvPr id="5" name="Footer Placeholder 4"/>
          <p:cNvSpPr>
            <a:spLocks noGrp="1"/>
          </p:cNvSpPr>
          <p:nvPr>
            <p:ph type="ftr" sz="quarter" idx="11"/>
          </p:nvPr>
        </p:nvSpPr>
        <p:spPr>
          <a:xfrm>
            <a:off x="1609344" y="12454128"/>
            <a:ext cx="21177504" cy="640080"/>
          </a:xfrm>
        </p:spPr>
        <p:txBody>
          <a:bodyPr/>
          <a:lstStyle/>
          <a:p>
            <a:endParaRPr lang="en-US"/>
          </a:p>
        </p:txBody>
      </p:sp>
      <p:sp>
        <p:nvSpPr>
          <p:cNvPr id="6" name="Slide Number Placeholder 5"/>
          <p:cNvSpPr>
            <a:spLocks noGrp="1"/>
          </p:cNvSpPr>
          <p:nvPr>
            <p:ph type="sldNum" sz="quarter" idx="12"/>
          </p:nvPr>
        </p:nvSpPr>
        <p:spPr>
          <a:xfrm>
            <a:off x="20939760" y="640080"/>
            <a:ext cx="1828800" cy="640080"/>
          </a:xfrm>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204861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862251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grpSp>
        <p:nvGrpSpPr>
          <p:cNvPr id="80" name="Group 79"/>
          <p:cNvGrpSpPr/>
          <p:nvPr/>
        </p:nvGrpSpPr>
        <p:grpSpPr>
          <a:xfrm>
            <a:off x="-835026" y="0"/>
            <a:ext cx="25168228" cy="13706476"/>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1600288" y="3399179"/>
            <a:ext cx="7348952" cy="6940842"/>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7263" y="4699850"/>
            <a:ext cx="6997958" cy="4912884"/>
          </a:xfrm>
        </p:spPr>
        <p:txBody>
          <a:bodyPr/>
          <a:lstStyle>
            <a:lvl1pPr>
              <a:defRPr>
                <a:solidFill>
                  <a:srgbClr val="FFFEFF"/>
                </a:solidFill>
              </a:defRPr>
            </a:lvl1pPr>
          </a:lstStyle>
          <a:p>
            <a:r>
              <a:rPr lang="sv-SE"/>
              <a:t>Klicka här för att ändra mall för rubrikformat</a:t>
            </a:r>
            <a:endParaRPr lang="en-US"/>
          </a:p>
        </p:txBody>
      </p:sp>
      <p:sp>
        <p:nvSpPr>
          <p:cNvPr id="3" name="Content Placeholder 2"/>
          <p:cNvSpPr>
            <a:spLocks noGrp="1"/>
          </p:cNvSpPr>
          <p:nvPr>
            <p:ph idx="1"/>
          </p:nvPr>
        </p:nvSpPr>
        <p:spPr>
          <a:xfrm>
            <a:off x="10236895" y="1606372"/>
            <a:ext cx="12563746" cy="10497244"/>
          </a:xfrm>
        </p:spPr>
        <p:txBody>
          <a:bodyPr anchor="ct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3/24/26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4096515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grpSp>
        <p:nvGrpSpPr>
          <p:cNvPr id="77" name="Group 76"/>
          <p:cNvGrpSpPr/>
          <p:nvPr/>
        </p:nvGrpSpPr>
        <p:grpSpPr>
          <a:xfrm>
            <a:off x="-659347" y="-118752"/>
            <a:ext cx="25031702" cy="13847596"/>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6519091" y="2372967"/>
            <a:ext cx="11332290" cy="8955866"/>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88432" y="4149460"/>
            <a:ext cx="10980448" cy="3378780"/>
          </a:xfrm>
        </p:spPr>
        <p:txBody>
          <a:bodyPr bIns="0" anchor="b">
            <a:normAutofit/>
          </a:bodyPr>
          <a:lstStyle>
            <a:lvl1pPr algn="ctr">
              <a:defRPr sz="8800">
                <a:solidFill>
                  <a:srgbClr val="FFFEFF"/>
                </a:solidFill>
              </a:defRPr>
            </a:lvl1pPr>
          </a:lstStyle>
          <a:p>
            <a:r>
              <a:rPr lang="sv-SE"/>
              <a:t>Klicka här för att ändra mall för rubrikformat</a:t>
            </a:r>
            <a:endParaRPr lang="en-US"/>
          </a:p>
        </p:txBody>
      </p:sp>
      <p:sp>
        <p:nvSpPr>
          <p:cNvPr id="3" name="Text Placeholder 2"/>
          <p:cNvSpPr>
            <a:spLocks noGrp="1"/>
          </p:cNvSpPr>
          <p:nvPr>
            <p:ph type="body" idx="1"/>
          </p:nvPr>
        </p:nvSpPr>
        <p:spPr>
          <a:xfrm>
            <a:off x="6688431" y="7693702"/>
            <a:ext cx="10980446" cy="2767540"/>
          </a:xfrm>
        </p:spPr>
        <p:txBody>
          <a:bodyPr tIns="0">
            <a:normAutofit/>
          </a:bodyPr>
          <a:lstStyle>
            <a:lvl1pPr marL="0" indent="0" algn="ctr">
              <a:buNone/>
              <a:defRPr sz="3600">
                <a:solidFill>
                  <a:srgbClr val="FFFEFF"/>
                </a:solidFill>
              </a:defRPr>
            </a:lvl1pPr>
            <a:lvl2pPr marL="914400" indent="0">
              <a:buNone/>
              <a:defRPr sz="36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a:xfrm>
            <a:off x="1609344" y="640080"/>
            <a:ext cx="7315200" cy="640080"/>
          </a:xfrm>
        </p:spPr>
        <p:txBody>
          <a:bodyPr/>
          <a:lstStyle/>
          <a:p>
            <a:fld id="{48A87A34-81AB-432B-8DAE-1953F412C126}" type="datetimeFigureOut">
              <a:rPr lang="en-US" smtClean="0"/>
              <a:t>3/24/26</a:t>
            </a:fld>
            <a:endParaRPr lang="en-US"/>
          </a:p>
        </p:txBody>
      </p:sp>
      <p:sp>
        <p:nvSpPr>
          <p:cNvPr id="5" name="Footer Placeholder 4"/>
          <p:cNvSpPr>
            <a:spLocks noGrp="1"/>
          </p:cNvSpPr>
          <p:nvPr>
            <p:ph type="ftr" sz="quarter" idx="11"/>
          </p:nvPr>
        </p:nvSpPr>
        <p:spPr>
          <a:xfrm>
            <a:off x="1609344" y="12454128"/>
            <a:ext cx="21177504" cy="64008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20939760" y="640080"/>
            <a:ext cx="1828800" cy="640080"/>
          </a:xfrm>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2099097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grpSp>
        <p:nvGrpSpPr>
          <p:cNvPr id="37" name="Group 36"/>
          <p:cNvGrpSpPr/>
          <p:nvPr/>
        </p:nvGrpSpPr>
        <p:grpSpPr>
          <a:xfrm>
            <a:off x="-835026" y="0"/>
            <a:ext cx="25168228" cy="13706476"/>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1600288" y="3399179"/>
            <a:ext cx="7348952" cy="6940842"/>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8000" y="4679339"/>
            <a:ext cx="7001656" cy="4940130"/>
          </a:xfrm>
        </p:spPr>
        <p:txBody>
          <a:bodyPr lIns="91440" tIns="91440" rIns="91440" bIns="91440"/>
          <a:lstStyle>
            <a:lvl1pPr>
              <a:defRPr>
                <a:solidFill>
                  <a:srgbClr val="FFFEFF"/>
                </a:solidFill>
              </a:defRPr>
            </a:lvl1pPr>
          </a:lstStyle>
          <a:p>
            <a:r>
              <a:rPr lang="sv-SE"/>
              <a:t>Klicka här för att ändra mall för rubrikformat</a:t>
            </a:r>
            <a:endParaRPr lang="en-US"/>
          </a:p>
        </p:txBody>
      </p:sp>
      <p:sp>
        <p:nvSpPr>
          <p:cNvPr id="3" name="Content Placeholder 2"/>
          <p:cNvSpPr>
            <a:spLocks noGrp="1"/>
          </p:cNvSpPr>
          <p:nvPr>
            <p:ph sz="half" idx="1"/>
          </p:nvPr>
        </p:nvSpPr>
        <p:spPr>
          <a:xfrm>
            <a:off x="10241757" y="1606375"/>
            <a:ext cx="12539182" cy="476530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10236894" y="7344324"/>
            <a:ext cx="12544044" cy="476717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a:xfrm>
            <a:off x="1609344" y="640080"/>
            <a:ext cx="7315200" cy="640080"/>
          </a:xfrm>
        </p:spPr>
        <p:txBody>
          <a:bodyPr/>
          <a:lstStyle/>
          <a:p>
            <a:fld id="{48A87A34-81AB-432B-8DAE-1953F412C126}" type="datetimeFigureOut">
              <a:rPr lang="en-US" smtClean="0"/>
              <a:t>3/24/26</a:t>
            </a:fld>
            <a:endParaRPr lang="en-US"/>
          </a:p>
        </p:txBody>
      </p:sp>
      <p:sp>
        <p:nvSpPr>
          <p:cNvPr id="6" name="Footer Placeholder 5"/>
          <p:cNvSpPr>
            <a:spLocks noGrp="1"/>
          </p:cNvSpPr>
          <p:nvPr>
            <p:ph type="ftr" sz="quarter" idx="11"/>
          </p:nvPr>
        </p:nvSpPr>
        <p:spPr>
          <a:xfrm>
            <a:off x="1609344" y="12454128"/>
            <a:ext cx="21177504" cy="640080"/>
          </a:xfrm>
        </p:spPr>
        <p:txBody>
          <a:bodyPr/>
          <a:lstStyle/>
          <a:p>
            <a:endParaRPr lang="en-US"/>
          </a:p>
        </p:txBody>
      </p:sp>
      <p:sp>
        <p:nvSpPr>
          <p:cNvPr id="7" name="Slide Number Placeholder 6"/>
          <p:cNvSpPr>
            <a:spLocks noGrp="1"/>
          </p:cNvSpPr>
          <p:nvPr>
            <p:ph type="sldNum" sz="quarter" idx="12"/>
          </p:nvPr>
        </p:nvSpPr>
        <p:spPr>
          <a:xfrm>
            <a:off x="20939760" y="640080"/>
            <a:ext cx="1828800" cy="640080"/>
          </a:xfrm>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215279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grpSp>
        <p:nvGrpSpPr>
          <p:cNvPr id="39" name="Group 38"/>
          <p:cNvGrpSpPr/>
          <p:nvPr/>
        </p:nvGrpSpPr>
        <p:grpSpPr>
          <a:xfrm>
            <a:off x="-835026" y="0"/>
            <a:ext cx="25168228" cy="13706476"/>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1600288" y="3399179"/>
            <a:ext cx="7348952" cy="6940842"/>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8002" y="4727831"/>
            <a:ext cx="7001656" cy="4920994"/>
          </a:xfrm>
        </p:spPr>
        <p:txBody>
          <a:bodyPr lIns="91440" tIns="91440" rIns="91440" bIns="91440"/>
          <a:lstStyle>
            <a:lvl1pPr>
              <a:defRPr>
                <a:solidFill>
                  <a:srgbClr val="FFFEFF"/>
                </a:solidFill>
              </a:defRPr>
            </a:lvl1pPr>
          </a:lstStyle>
          <a:p>
            <a:r>
              <a:rPr lang="sv-SE"/>
              <a:t>Klicka här för att ändra mall för rubrikformat</a:t>
            </a:r>
            <a:endParaRPr lang="en-US"/>
          </a:p>
        </p:txBody>
      </p:sp>
      <p:sp>
        <p:nvSpPr>
          <p:cNvPr id="3" name="Text Placeholder 2"/>
          <p:cNvSpPr>
            <a:spLocks noGrp="1"/>
          </p:cNvSpPr>
          <p:nvPr>
            <p:ph type="body" idx="1"/>
          </p:nvPr>
        </p:nvSpPr>
        <p:spPr>
          <a:xfrm>
            <a:off x="10250274" y="1606370"/>
            <a:ext cx="12530176" cy="1371600"/>
          </a:xfrm>
        </p:spPr>
        <p:txBody>
          <a:bodyPr anchor="ctr">
            <a:noAutofit/>
          </a:bodyPr>
          <a:lstStyle>
            <a:lvl1pPr marL="0" indent="0" algn="l">
              <a:lnSpc>
                <a:spcPct val="100000"/>
              </a:lnSpc>
              <a:buNone/>
              <a:defRPr sz="4400" b="0" cap="all" baseline="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sv-SE"/>
              <a:t>Klicka här för att ändra format på bakgrundstexten</a:t>
            </a:r>
          </a:p>
        </p:txBody>
      </p:sp>
      <p:sp>
        <p:nvSpPr>
          <p:cNvPr id="4" name="Content Placeholder 3"/>
          <p:cNvSpPr>
            <a:spLocks noGrp="1"/>
          </p:cNvSpPr>
          <p:nvPr>
            <p:ph sz="half" idx="2"/>
          </p:nvPr>
        </p:nvSpPr>
        <p:spPr>
          <a:xfrm>
            <a:off x="10250610" y="2977971"/>
            <a:ext cx="12528700" cy="339370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10237306" y="7331774"/>
            <a:ext cx="12528828" cy="1371600"/>
          </a:xfrm>
        </p:spPr>
        <p:txBody>
          <a:bodyPr anchor="ctr">
            <a:noAutofit/>
          </a:bodyPr>
          <a:lstStyle>
            <a:lvl1pPr marL="0" indent="0" algn="l">
              <a:lnSpc>
                <a:spcPct val="100000"/>
              </a:lnSpc>
              <a:buNone/>
              <a:defRPr sz="4400" b="0" cap="all" baseline="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sv-SE"/>
              <a:t>Klicka här för att ändra format på bakgrundstexten</a:t>
            </a:r>
          </a:p>
        </p:txBody>
      </p:sp>
      <p:sp>
        <p:nvSpPr>
          <p:cNvPr id="6" name="Content Placeholder 5"/>
          <p:cNvSpPr>
            <a:spLocks noGrp="1"/>
          </p:cNvSpPr>
          <p:nvPr>
            <p:ph sz="quarter" idx="4"/>
          </p:nvPr>
        </p:nvSpPr>
        <p:spPr>
          <a:xfrm>
            <a:off x="10236894" y="8703374"/>
            <a:ext cx="12531176" cy="340812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a:xfrm>
            <a:off x="1609344" y="640080"/>
            <a:ext cx="7315200" cy="640080"/>
          </a:xfrm>
        </p:spPr>
        <p:txBody>
          <a:bodyPr/>
          <a:lstStyle/>
          <a:p>
            <a:fld id="{48A87A34-81AB-432B-8DAE-1953F412C126}" type="datetimeFigureOut">
              <a:rPr lang="en-US" smtClean="0"/>
              <a:t>3/24/26</a:t>
            </a:fld>
            <a:endParaRPr lang="en-US"/>
          </a:p>
        </p:txBody>
      </p:sp>
      <p:sp>
        <p:nvSpPr>
          <p:cNvPr id="8" name="Footer Placeholder 7"/>
          <p:cNvSpPr>
            <a:spLocks noGrp="1"/>
          </p:cNvSpPr>
          <p:nvPr>
            <p:ph type="ftr" sz="quarter" idx="11"/>
          </p:nvPr>
        </p:nvSpPr>
        <p:spPr>
          <a:xfrm>
            <a:off x="1609344" y="12454128"/>
            <a:ext cx="21177504" cy="640080"/>
          </a:xfrm>
        </p:spPr>
        <p:txBody>
          <a:bodyPr/>
          <a:lstStyle/>
          <a:p>
            <a:endParaRPr lang="en-US"/>
          </a:p>
        </p:txBody>
      </p:sp>
      <p:sp>
        <p:nvSpPr>
          <p:cNvPr id="9" name="Slide Number Placeholder 8"/>
          <p:cNvSpPr>
            <a:spLocks noGrp="1"/>
          </p:cNvSpPr>
          <p:nvPr>
            <p:ph type="sldNum" sz="quarter" idx="12"/>
          </p:nvPr>
        </p:nvSpPr>
        <p:spPr>
          <a:xfrm>
            <a:off x="20939760" y="640080"/>
            <a:ext cx="1828800" cy="640080"/>
          </a:xfrm>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419859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grpSp>
        <p:nvGrpSpPr>
          <p:cNvPr id="77" name="Group 76"/>
          <p:cNvGrpSpPr/>
          <p:nvPr/>
        </p:nvGrpSpPr>
        <p:grpSpPr>
          <a:xfrm>
            <a:off x="-835026" y="0"/>
            <a:ext cx="25168228" cy="13706476"/>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1600288" y="3399179"/>
            <a:ext cx="7348952" cy="6940842"/>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7264" y="4699850"/>
            <a:ext cx="7002392" cy="4912884"/>
          </a:xfrm>
        </p:spPr>
        <p:txBody>
          <a:bodyPr/>
          <a:lstStyle>
            <a:lvl1pPr>
              <a:defRPr>
                <a:solidFill>
                  <a:srgbClr val="FFFEFF"/>
                </a:solidFill>
              </a:defRPr>
            </a:lvl1pPr>
          </a:lstStyle>
          <a:p>
            <a:r>
              <a:rPr lang="sv-SE"/>
              <a:t>Klicka här för att ändra mall för rubrikformat</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t>3/24/26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72224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09344" y="640080"/>
            <a:ext cx="7315200" cy="640080"/>
          </a:xfrm>
        </p:spPr>
        <p:txBody>
          <a:bodyPr/>
          <a:lstStyle/>
          <a:p>
            <a:fld id="{48A87A34-81AB-432B-8DAE-1953F412C126}" type="datetimeFigureOut">
              <a:rPr lang="en-US" smtClean="0"/>
              <a:t>3/24/26</a:t>
            </a:fld>
            <a:endParaRPr lang="en-US"/>
          </a:p>
        </p:txBody>
      </p:sp>
      <p:sp>
        <p:nvSpPr>
          <p:cNvPr id="3" name="Footer Placeholder 2"/>
          <p:cNvSpPr>
            <a:spLocks noGrp="1"/>
          </p:cNvSpPr>
          <p:nvPr>
            <p:ph type="ftr" sz="quarter" idx="11"/>
          </p:nvPr>
        </p:nvSpPr>
        <p:spPr>
          <a:xfrm>
            <a:off x="1609344" y="12454128"/>
            <a:ext cx="21177504" cy="640080"/>
          </a:xfrm>
        </p:spPr>
        <p:txBody>
          <a:bodyPr/>
          <a:lstStyle/>
          <a:p>
            <a:endParaRPr lang="en-US"/>
          </a:p>
        </p:txBody>
      </p:sp>
      <p:sp>
        <p:nvSpPr>
          <p:cNvPr id="4" name="Slide Number Placeholder 3"/>
          <p:cNvSpPr>
            <a:spLocks noGrp="1"/>
          </p:cNvSpPr>
          <p:nvPr>
            <p:ph type="sldNum" sz="quarter" idx="12"/>
          </p:nvPr>
        </p:nvSpPr>
        <p:spPr>
          <a:xfrm>
            <a:off x="20939760" y="640080"/>
            <a:ext cx="1828800" cy="640080"/>
          </a:xfrm>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2425147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grpSp>
        <p:nvGrpSpPr>
          <p:cNvPr id="74" name="Group 73"/>
          <p:cNvGrpSpPr/>
          <p:nvPr/>
        </p:nvGrpSpPr>
        <p:grpSpPr>
          <a:xfrm>
            <a:off x="-835026" y="0"/>
            <a:ext cx="25168228" cy="13706476"/>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1600288" y="3399179"/>
            <a:ext cx="7348952" cy="6940842"/>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777263" y="4704052"/>
            <a:ext cx="7002394" cy="2446596"/>
          </a:xfrm>
        </p:spPr>
        <p:txBody>
          <a:bodyPr bIns="0" anchor="b">
            <a:noAutofit/>
          </a:bodyPr>
          <a:lstStyle>
            <a:lvl1pPr algn="ctr">
              <a:defRPr sz="6400">
                <a:solidFill>
                  <a:srgbClr val="FFFEFF"/>
                </a:solidFill>
              </a:defRPr>
            </a:lvl1pPr>
          </a:lstStyle>
          <a:p>
            <a:r>
              <a:rPr lang="sv-SE"/>
              <a:t>Klicka här för att ändra mall för rubrikformat</a:t>
            </a:r>
            <a:endParaRPr lang="en-US"/>
          </a:p>
        </p:txBody>
      </p:sp>
      <p:sp>
        <p:nvSpPr>
          <p:cNvPr id="3" name="Content Placeholder 2"/>
          <p:cNvSpPr>
            <a:spLocks noGrp="1"/>
          </p:cNvSpPr>
          <p:nvPr>
            <p:ph idx="1"/>
          </p:nvPr>
        </p:nvSpPr>
        <p:spPr>
          <a:xfrm>
            <a:off x="10219967" y="1605618"/>
            <a:ext cx="12550070" cy="10499880"/>
          </a:xfrm>
        </p:spPr>
        <p:txBody>
          <a:bodyPr anchor="ct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3"/>
          <p:cNvSpPr>
            <a:spLocks noGrp="1"/>
          </p:cNvSpPr>
          <p:nvPr>
            <p:ph type="body" sz="half" idx="2"/>
          </p:nvPr>
        </p:nvSpPr>
        <p:spPr>
          <a:xfrm>
            <a:off x="1777263" y="7160372"/>
            <a:ext cx="7002394" cy="2442328"/>
          </a:xfrm>
        </p:spPr>
        <p:txBody>
          <a:bodyPr/>
          <a:lstStyle>
            <a:lvl1pPr marL="0" indent="0" algn="ctr">
              <a:buNone/>
              <a:defRPr sz="3200">
                <a:solidFill>
                  <a:srgbClr val="FFFEFF"/>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48A87A34-81AB-432B-8DAE-1953F412C126}" type="datetimeFigureOut">
              <a:rPr lang="en-US" smtClean="0"/>
              <a:t>3/24/26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3470213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grpSp>
        <p:nvGrpSpPr>
          <p:cNvPr id="73" name="Group 72"/>
          <p:cNvGrpSpPr/>
          <p:nvPr/>
        </p:nvGrpSpPr>
        <p:grpSpPr>
          <a:xfrm>
            <a:off x="-659347" y="-118752"/>
            <a:ext cx="25031702" cy="13847596"/>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1610672" y="3396663"/>
            <a:ext cx="11883080" cy="6940842"/>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15087020" y="0"/>
            <a:ext cx="9296980" cy="13716000"/>
          </a:xfrm>
          <a:solidFill>
            <a:schemeClr val="bg1">
              <a:lumMod val="65000"/>
              <a:lumOff val="35000"/>
            </a:schemeClr>
          </a:solidFill>
          <a:ln w="9525" cap="sq">
            <a:noFill/>
            <a:miter lim="800000"/>
          </a:ln>
          <a:effectLst/>
        </p:spPr>
        <p:txBody>
          <a:bodyPr anchor="t"/>
          <a:lstStyle>
            <a:lvl1pPr marL="0" indent="0" algn="ctr">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sv-SE"/>
              <a:t>Klicka på ikonen för att lägga till en bild</a:t>
            </a:r>
            <a:endParaRPr lang="en-US"/>
          </a:p>
        </p:txBody>
      </p:sp>
      <p:sp>
        <p:nvSpPr>
          <p:cNvPr id="2" name="Title 1"/>
          <p:cNvSpPr>
            <a:spLocks noGrp="1"/>
          </p:cNvSpPr>
          <p:nvPr>
            <p:ph type="title"/>
          </p:nvPr>
        </p:nvSpPr>
        <p:spPr>
          <a:xfrm>
            <a:off x="1770886" y="4720510"/>
            <a:ext cx="11553292" cy="2356064"/>
          </a:xfrm>
        </p:spPr>
        <p:txBody>
          <a:bodyPr bIns="0" anchor="b">
            <a:normAutofit/>
          </a:bodyPr>
          <a:lstStyle>
            <a:lvl1pPr>
              <a:defRPr sz="7200">
                <a:solidFill>
                  <a:srgbClr val="FFFEFF"/>
                </a:solidFill>
              </a:defRPr>
            </a:lvl1pPr>
          </a:lstStyle>
          <a:p>
            <a:r>
              <a:rPr lang="sv-SE"/>
              <a:t>Klicka här för att ändra mall för rubrikformat</a:t>
            </a:r>
            <a:endParaRPr lang="en-US"/>
          </a:p>
        </p:txBody>
      </p:sp>
      <p:sp>
        <p:nvSpPr>
          <p:cNvPr id="4" name="Text Placeholder 3"/>
          <p:cNvSpPr>
            <a:spLocks noGrp="1"/>
          </p:cNvSpPr>
          <p:nvPr>
            <p:ph type="body" sz="half" idx="2"/>
          </p:nvPr>
        </p:nvSpPr>
        <p:spPr>
          <a:xfrm>
            <a:off x="1770886" y="7090024"/>
            <a:ext cx="11553292" cy="2548396"/>
          </a:xfrm>
        </p:spPr>
        <p:txBody>
          <a:bodyPr>
            <a:normAutofit/>
          </a:bodyPr>
          <a:lstStyle>
            <a:lvl1pPr marL="0" indent="0" algn="ctr">
              <a:buNone/>
              <a:defRPr sz="3600">
                <a:solidFill>
                  <a:srgbClr val="FFFEFF"/>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sv-SE"/>
              <a:t>Klicka här för att ändra format på bakgrundstexten</a:t>
            </a:r>
          </a:p>
        </p:txBody>
      </p:sp>
      <p:sp>
        <p:nvSpPr>
          <p:cNvPr id="5" name="Date Placeholder 4"/>
          <p:cNvSpPr>
            <a:spLocks noGrp="1"/>
          </p:cNvSpPr>
          <p:nvPr>
            <p:ph type="dt" sz="half" idx="10"/>
          </p:nvPr>
        </p:nvSpPr>
        <p:spPr>
          <a:xfrm>
            <a:off x="1609344" y="640080"/>
            <a:ext cx="7315200" cy="640080"/>
          </a:xfrm>
        </p:spPr>
        <p:txBody>
          <a:bodyPr/>
          <a:lstStyle/>
          <a:p>
            <a:fld id="{48A87A34-81AB-432B-8DAE-1953F412C126}" type="datetimeFigureOut">
              <a:rPr lang="en-US" smtClean="0"/>
              <a:t>3/24/26</a:t>
            </a:fld>
            <a:endParaRPr lang="en-US"/>
          </a:p>
        </p:txBody>
      </p:sp>
      <p:sp>
        <p:nvSpPr>
          <p:cNvPr id="6" name="Footer Placeholder 5"/>
          <p:cNvSpPr>
            <a:spLocks noGrp="1"/>
          </p:cNvSpPr>
          <p:nvPr>
            <p:ph type="ftr" sz="quarter" idx="11"/>
          </p:nvPr>
        </p:nvSpPr>
        <p:spPr>
          <a:xfrm>
            <a:off x="1609345" y="12454128"/>
            <a:ext cx="11884406" cy="640080"/>
          </a:xfrm>
        </p:spPr>
        <p:txBody>
          <a:bodyPr/>
          <a:lstStyle/>
          <a:p>
            <a:endParaRPr lang="en-US"/>
          </a:p>
        </p:txBody>
      </p:sp>
      <p:sp>
        <p:nvSpPr>
          <p:cNvPr id="7" name="Slide Number Placeholder 6"/>
          <p:cNvSpPr>
            <a:spLocks noGrp="1"/>
          </p:cNvSpPr>
          <p:nvPr>
            <p:ph type="sldNum" sz="quarter" idx="12"/>
          </p:nvPr>
        </p:nvSpPr>
        <p:spPr>
          <a:xfrm>
            <a:off x="11656754" y="640080"/>
            <a:ext cx="1828800" cy="640080"/>
          </a:xfrm>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3023109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82323" y="4716783"/>
            <a:ext cx="6997334" cy="4912970"/>
          </a:xfrm>
          <a:prstGeom prst="rect">
            <a:avLst/>
          </a:prstGeom>
        </p:spPr>
        <p:txBody>
          <a:bodyPr vert="horz" lIns="228600" tIns="228600" rIns="228600" bIns="22860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10869964" y="1589438"/>
            <a:ext cx="11900072" cy="10514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2"/>
          </p:nvPr>
        </p:nvSpPr>
        <p:spPr>
          <a:xfrm>
            <a:off x="1609344" y="640080"/>
            <a:ext cx="7315200" cy="640080"/>
          </a:xfrm>
          <a:prstGeom prst="rect">
            <a:avLst/>
          </a:prstGeom>
        </p:spPr>
        <p:txBody>
          <a:bodyPr vert="horz" lIns="91440" tIns="45720" rIns="91440" bIns="45720" rtlCol="0" anchor="ctr"/>
          <a:lstStyle>
            <a:lvl1pPr algn="l">
              <a:defRPr sz="2000">
                <a:solidFill>
                  <a:schemeClr val="tx1">
                    <a:tint val="75000"/>
                  </a:schemeClr>
                </a:solidFill>
              </a:defRPr>
            </a:lvl1pPr>
          </a:lstStyle>
          <a:p>
            <a:fld id="{48A87A34-81AB-432B-8DAE-1953F412C126}" type="datetimeFigureOut">
              <a:rPr lang="en-US" smtClean="0"/>
              <a:pPr/>
              <a:t>3/24/26</a:t>
            </a:fld>
            <a:endParaRPr lang="en-US"/>
          </a:p>
        </p:txBody>
      </p:sp>
      <p:sp>
        <p:nvSpPr>
          <p:cNvPr id="5" name="Footer Placeholder 4"/>
          <p:cNvSpPr>
            <a:spLocks noGrp="1"/>
          </p:cNvSpPr>
          <p:nvPr>
            <p:ph type="ftr" sz="quarter" idx="3"/>
          </p:nvPr>
        </p:nvSpPr>
        <p:spPr>
          <a:xfrm>
            <a:off x="1609344" y="12454128"/>
            <a:ext cx="21177504" cy="640080"/>
          </a:xfrm>
          <a:prstGeom prst="rect">
            <a:avLst/>
          </a:prstGeom>
        </p:spPr>
        <p:txBody>
          <a:bodyPr vert="horz" lIns="91440" tIns="45720" rIns="91440" bIns="45720" rtlCol="0" anchor="ctr"/>
          <a:lstStyle>
            <a:lvl1pPr algn="r">
              <a:defRPr sz="2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0939760" y="640080"/>
            <a:ext cx="1828800" cy="640080"/>
          </a:xfrm>
          <a:prstGeom prst="rect">
            <a:avLst/>
          </a:prstGeom>
        </p:spPr>
        <p:txBody>
          <a:bodyPr vert="horz" lIns="91440" tIns="45720" rIns="91440" bIns="45720" rtlCol="0" anchor="ctr"/>
          <a:lstStyle>
            <a:lvl1pPr algn="r">
              <a:defRPr sz="2000">
                <a:solidFill>
                  <a:schemeClr val="tx1">
                    <a:tint val="75000"/>
                  </a:schemeClr>
                </a:solidFill>
              </a:defRPr>
            </a:lvl1pPr>
          </a:lstStyle>
          <a:p>
            <a:fld id="{86CB4B4D-7CA3-9044-876B-883B54F8677D}" type="slidenum">
              <a:rPr lang="sv-SE" smtClean="0"/>
              <a:t>‹#›</a:t>
            </a:fld>
            <a:endParaRPr lang="sv-SE"/>
          </a:p>
        </p:txBody>
      </p:sp>
    </p:spTree>
    <p:extLst>
      <p:ext uri="{BB962C8B-B14F-4D97-AF65-F5344CB8AC3E}">
        <p14:creationId xmlns:p14="http://schemas.microsoft.com/office/powerpoint/2010/main" val="121801942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1828800" rtl="0" eaLnBrk="1" latinLnBrk="0" hangingPunct="1">
        <a:lnSpc>
          <a:spcPct val="85000"/>
        </a:lnSpc>
        <a:spcBef>
          <a:spcPct val="0"/>
        </a:spcBef>
        <a:buNone/>
        <a:defRPr sz="8000" b="0" i="0" kern="1200" cap="none" spc="-300">
          <a:solidFill>
            <a:schemeClr val="tx1"/>
          </a:solidFill>
          <a:effectLst/>
          <a:latin typeface="+mj-lt"/>
          <a:ea typeface="+mj-ea"/>
          <a:cs typeface="+mj-cs"/>
        </a:defRPr>
      </a:lvl1pPr>
    </p:titleStyle>
    <p:bodyStyle>
      <a:lvl1pPr marL="457200" indent="-457200" algn="l" defTabSz="1828800" rtl="0" eaLnBrk="1" latinLnBrk="0" hangingPunct="1">
        <a:lnSpc>
          <a:spcPct val="120000"/>
        </a:lnSpc>
        <a:spcBef>
          <a:spcPts val="2000"/>
        </a:spcBef>
        <a:buClr>
          <a:schemeClr val="accent1"/>
        </a:buClr>
        <a:buSzPct val="110000"/>
        <a:buFont typeface="Wingdings" panose="05000000000000000000" pitchFamily="2" charset="2"/>
        <a:buChar char="§"/>
        <a:defRPr sz="3600" kern="1200">
          <a:solidFill>
            <a:schemeClr val="tx1"/>
          </a:solidFill>
          <a:effectLst/>
          <a:latin typeface="+mn-lt"/>
          <a:ea typeface="+mn-ea"/>
          <a:cs typeface="+mn-cs"/>
        </a:defRPr>
      </a:lvl1pPr>
      <a:lvl2pPr marL="13716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3200" kern="1200">
          <a:solidFill>
            <a:schemeClr val="tx1"/>
          </a:solidFill>
          <a:effectLst/>
          <a:latin typeface="+mn-lt"/>
          <a:ea typeface="+mn-ea"/>
          <a:cs typeface="+mn-cs"/>
        </a:defRPr>
      </a:lvl2pPr>
      <a:lvl3pPr marL="22860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800" kern="1200">
          <a:solidFill>
            <a:schemeClr val="tx1"/>
          </a:solidFill>
          <a:effectLst/>
          <a:latin typeface="+mn-lt"/>
          <a:ea typeface="+mn-ea"/>
          <a:cs typeface="+mn-cs"/>
        </a:defRPr>
      </a:lvl3pPr>
      <a:lvl4pPr marL="32004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4pPr>
      <a:lvl5pPr marL="41148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5pPr>
      <a:lvl6pPr marL="50292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6pPr>
      <a:lvl7pPr marL="59436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7pPr>
      <a:lvl8pPr marL="68580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8pPr>
      <a:lvl9pPr marL="7772400" indent="-457200" algn="l" defTabSz="1828800" rtl="0" eaLnBrk="1" latinLnBrk="0" hangingPunct="1">
        <a:lnSpc>
          <a:spcPct val="120000"/>
        </a:lnSpc>
        <a:spcBef>
          <a:spcPts val="100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ED373F-4718-1CC5-B56E-F39096FE2609}"/>
              </a:ext>
            </a:extLst>
          </p:cNvPr>
          <p:cNvSpPr txBox="1"/>
          <p:nvPr/>
        </p:nvSpPr>
        <p:spPr>
          <a:xfrm>
            <a:off x="998540" y="11733957"/>
            <a:ext cx="3641194"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sl-SI" sz="3000" b="1" i="0" u="none" strike="noStrike" cap="none" spc="0" normalizeH="0" baseline="0">
                <a:ln>
                  <a:noFill/>
                </a:ln>
                <a:solidFill>
                  <a:schemeClr val="bg2">
                    <a:lumMod val="10000"/>
                  </a:schemeClr>
                </a:solidFill>
                <a:effectLst/>
                <a:highlight>
                  <a:srgbClr val="FFFF00"/>
                </a:highlight>
                <a:uFillTx/>
                <a:latin typeface="Arial" panose="020B0604020202020204" pitchFamily="34" charset="0"/>
                <a:cs typeface="Arial" panose="020B0604020202020204" pitchFamily="34" charset="0"/>
                <a:sym typeface="Helvetica Neue"/>
              </a:rPr>
              <a:t>Plats för </a:t>
            </a:r>
            <a:r>
              <a:rPr kumimoji="0" lang="sv-SE" sz="3000" b="1" i="0" u="none" strike="noStrike" cap="none" spc="0" normalizeH="0" baseline="0">
                <a:ln>
                  <a:noFill/>
                </a:ln>
                <a:solidFill>
                  <a:schemeClr val="bg2">
                    <a:lumMod val="10000"/>
                  </a:schemeClr>
                </a:solidFill>
                <a:effectLst/>
                <a:highlight>
                  <a:srgbClr val="FFFF00"/>
                </a:highlight>
                <a:uFillTx/>
                <a:latin typeface="Arial" panose="020B0604020202020204" pitchFamily="34" charset="0"/>
                <a:cs typeface="Arial" panose="020B0604020202020204" pitchFamily="34" charset="0"/>
                <a:sym typeface="Helvetica Neue"/>
              </a:rPr>
              <a:t>arbetsplatsen</a:t>
            </a:r>
            <a:r>
              <a:rPr kumimoji="0" lang="sl-SI" sz="3000" b="1" i="0" u="none" strike="noStrike" cap="none" spc="0" normalizeH="0" baseline="0">
                <a:ln>
                  <a:noFill/>
                </a:ln>
                <a:solidFill>
                  <a:schemeClr val="bg2">
                    <a:lumMod val="10000"/>
                  </a:schemeClr>
                </a:solidFill>
                <a:effectLst/>
                <a:highlight>
                  <a:srgbClr val="FFFF00"/>
                </a:highlight>
                <a:uFillTx/>
                <a:latin typeface="Arial" panose="020B0604020202020204" pitchFamily="34" charset="0"/>
                <a:cs typeface="Arial" panose="020B0604020202020204" pitchFamily="34" charset="0"/>
                <a:sym typeface="Helvetica Neue"/>
              </a:rPr>
              <a:t>s logotyp</a:t>
            </a:r>
          </a:p>
        </p:txBody>
      </p:sp>
      <p:sp>
        <p:nvSpPr>
          <p:cNvPr id="8" name="TextBox 7">
            <a:extLst>
              <a:ext uri="{FF2B5EF4-FFF2-40B4-BE49-F238E27FC236}">
                <a16:creationId xmlns:a16="http://schemas.microsoft.com/office/drawing/2014/main" id="{108AE1F2-C9C9-69FE-E8F3-AD5959FB030B}"/>
              </a:ext>
            </a:extLst>
          </p:cNvPr>
          <p:cNvSpPr txBox="1"/>
          <p:nvPr/>
        </p:nvSpPr>
        <p:spPr>
          <a:xfrm>
            <a:off x="998540" y="4194928"/>
            <a:ext cx="11193460" cy="3565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sv-SE" sz="7500" b="1" i="0" u="none" strike="noStrike" cap="none" spc="0" normalizeH="0" baseline="0">
                <a:ln>
                  <a:noFill/>
                </a:ln>
                <a:solidFill>
                  <a:schemeClr val="bg2">
                    <a:lumMod val="10000"/>
                  </a:schemeClr>
                </a:solidFill>
                <a:effectLst/>
                <a:uFillTx/>
                <a:latin typeface="Arial" panose="020B0604020202020204" pitchFamily="34" charset="0"/>
                <a:cs typeface="Arial" panose="020B0604020202020204" pitchFamily="34" charset="0"/>
                <a:sym typeface="Helvetica Neue"/>
              </a:rPr>
              <a:t>Cykelvänligast</a:t>
            </a:r>
          </a:p>
          <a:p>
            <a:pPr marL="0" marR="0" indent="0" algn="l" defTabSz="2438338" rtl="0" fontAlgn="auto" latinLnBrk="0" hangingPunct="0">
              <a:lnSpc>
                <a:spcPct val="100000"/>
              </a:lnSpc>
              <a:spcBef>
                <a:spcPts val="0"/>
              </a:spcBef>
              <a:spcAft>
                <a:spcPts val="0"/>
              </a:spcAft>
              <a:buClrTx/>
              <a:buSzTx/>
              <a:buFontTx/>
              <a:buNone/>
              <a:tabLst/>
            </a:pPr>
            <a:r>
              <a:rPr kumimoji="0" lang="sv-SE" sz="7500" b="1" i="0" u="none" strike="noStrike" cap="none" spc="0" normalizeH="0" baseline="0">
                <a:ln>
                  <a:noFill/>
                </a:ln>
                <a:solidFill>
                  <a:schemeClr val="bg2">
                    <a:lumMod val="10000"/>
                  </a:schemeClr>
                </a:solidFill>
                <a:effectLst/>
                <a:uFillTx/>
                <a:latin typeface="Arial" panose="020B0604020202020204" pitchFamily="34" charset="0"/>
                <a:cs typeface="Arial" panose="020B0604020202020204" pitchFamily="34" charset="0"/>
                <a:sym typeface="Helvetica Neue"/>
              </a:rPr>
              <a:t>Handlingsplan för </a:t>
            </a:r>
            <a:br>
              <a:rPr kumimoji="0" lang="sv-SE" sz="7500" b="1" i="0" u="none" strike="noStrike" cap="none" spc="0" normalizeH="0" baseline="0">
                <a:ln>
                  <a:noFill/>
                </a:ln>
                <a:solidFill>
                  <a:schemeClr val="bg2">
                    <a:lumMod val="10000"/>
                  </a:schemeClr>
                </a:solidFill>
                <a:effectLst/>
                <a:uFillTx/>
                <a:latin typeface="Arial" panose="020B0604020202020204" pitchFamily="34" charset="0"/>
                <a:cs typeface="Arial" panose="020B0604020202020204" pitchFamily="34" charset="0"/>
                <a:sym typeface="Helvetica Neue"/>
              </a:rPr>
            </a:br>
            <a:r>
              <a:rPr kumimoji="0" lang="sv-SE" sz="7500" b="1" i="0" u="none" strike="noStrike" cap="none" spc="0" normalizeH="0" baseline="0">
                <a:ln>
                  <a:noFill/>
                </a:ln>
                <a:solidFill>
                  <a:schemeClr val="bg2">
                    <a:lumMod val="10000"/>
                  </a:schemeClr>
                </a:solidFill>
                <a:effectLst/>
                <a:highlight>
                  <a:srgbClr val="FFFF00"/>
                </a:highlight>
                <a:uFillTx/>
                <a:latin typeface="Arial" panose="020B0604020202020204" pitchFamily="34" charset="0"/>
                <a:cs typeface="Arial" panose="020B0604020202020204" pitchFamily="34" charset="0"/>
                <a:sym typeface="Helvetica Neue"/>
              </a:rPr>
              <a:t>”arbetsplatsens namn”</a:t>
            </a:r>
          </a:p>
        </p:txBody>
      </p:sp>
      <p:sp>
        <p:nvSpPr>
          <p:cNvPr id="9" name="TextBox 8">
            <a:extLst>
              <a:ext uri="{FF2B5EF4-FFF2-40B4-BE49-F238E27FC236}">
                <a16:creationId xmlns:a16="http://schemas.microsoft.com/office/drawing/2014/main" id="{98EC1140-652E-533F-9B2D-D953921DBB45}"/>
              </a:ext>
            </a:extLst>
          </p:cNvPr>
          <p:cNvSpPr txBox="1"/>
          <p:nvPr/>
        </p:nvSpPr>
        <p:spPr>
          <a:xfrm>
            <a:off x="998540" y="7918968"/>
            <a:ext cx="1119346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sv-SE" sz="5000" b="1" i="0" u="none" strike="noStrike" cap="none" spc="0" normalizeH="0" baseline="0" dirty="0">
                <a:ln>
                  <a:noFill/>
                </a:ln>
                <a:solidFill>
                  <a:schemeClr val="bg2">
                    <a:lumMod val="10000"/>
                  </a:schemeClr>
                </a:solidFill>
                <a:effectLst/>
                <a:highlight>
                  <a:srgbClr val="FFFF00"/>
                </a:highlight>
                <a:uFillTx/>
                <a:latin typeface="Arial"/>
                <a:cs typeface="Arial"/>
                <a:sym typeface="Helvetica Neue"/>
              </a:rPr>
              <a:t>Plats för tidsintervall, </a:t>
            </a:r>
            <a:br>
              <a:rPr lang="sv-SE" sz="5000" b="1" i="0" u="none" strike="noStrike" cap="none" spc="0" normalizeH="0" baseline="0" dirty="0">
                <a:ln>
                  <a:noFill/>
                </a:ln>
                <a:effectLst/>
                <a:highlight>
                  <a:srgbClr val="FFFF00"/>
                </a:highlight>
                <a:uFillTx/>
                <a:latin typeface="Arial" panose="020B0604020202020204" pitchFamily="34" charset="0"/>
                <a:cs typeface="Arial" panose="020B0604020202020204" pitchFamily="34" charset="0"/>
              </a:rPr>
            </a:br>
            <a:r>
              <a:rPr kumimoji="0" lang="sv-SE" sz="5000" b="1" i="0" u="none" strike="noStrike" cap="none" spc="0" normalizeH="0" baseline="0" dirty="0">
                <a:ln>
                  <a:noFill/>
                </a:ln>
                <a:solidFill>
                  <a:schemeClr val="bg2">
                    <a:lumMod val="10000"/>
                  </a:schemeClr>
                </a:solidFill>
                <a:effectLst/>
                <a:highlight>
                  <a:srgbClr val="FFFF00"/>
                </a:highlight>
                <a:uFillTx/>
                <a:latin typeface="Arial"/>
                <a:cs typeface="Arial"/>
                <a:sym typeface="Helvetica Neue"/>
              </a:rPr>
              <a:t>exempelvis </a:t>
            </a:r>
            <a:r>
              <a:rPr lang="sv-SE" sz="5000" b="1" dirty="0">
                <a:solidFill>
                  <a:schemeClr val="bg2">
                    <a:lumMod val="10000"/>
                  </a:schemeClr>
                </a:solidFill>
                <a:highlight>
                  <a:srgbClr val="FFFF00"/>
                </a:highlight>
                <a:latin typeface="Arial"/>
                <a:cs typeface="Arial"/>
                <a:sym typeface="Helvetica Neue"/>
              </a:rPr>
              <a:t>2026–2027</a:t>
            </a:r>
            <a:endParaRPr kumimoji="0" lang="sv-SE" sz="5000" b="1" i="0" u="none" strike="noStrike" cap="none" spc="0" normalizeH="0" baseline="0" dirty="0">
              <a:ln>
                <a:noFill/>
              </a:ln>
              <a:solidFill>
                <a:schemeClr val="bg2">
                  <a:lumMod val="10000"/>
                </a:schemeClr>
              </a:solidFill>
              <a:effectLst/>
              <a:highlight>
                <a:srgbClr val="FFFF00"/>
              </a:highlight>
              <a:uFillTx/>
              <a:latin typeface="Arial" panose="020B0604020202020204" pitchFamily="34" charset="0"/>
              <a:cs typeface="Arial" panose="020B0604020202020204" pitchFamily="34" charset="0"/>
              <a:sym typeface="Helvetica Neue"/>
            </a:endParaRPr>
          </a:p>
        </p:txBody>
      </p:sp>
      <p:pic>
        <p:nvPicPr>
          <p:cNvPr id="4" name="Bildobjekt 3" descr="En bild som visar text&#10;&#10;Automatiskt genererad beskrivning">
            <a:extLst>
              <a:ext uri="{FF2B5EF4-FFF2-40B4-BE49-F238E27FC236}">
                <a16:creationId xmlns:a16="http://schemas.microsoft.com/office/drawing/2014/main" id="{8383745B-4169-844C-A8D4-B3AC824E3E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055" y="10783699"/>
            <a:ext cx="5976916" cy="2460147"/>
          </a:xfrm>
          <a:prstGeom prst="rect">
            <a:avLst/>
          </a:prstGeom>
        </p:spPr>
      </p:pic>
      <p:pic>
        <p:nvPicPr>
          <p:cNvPr id="13" name="Bildobjekt 12" descr="En bild som visar utomhus, hjul, himmel, Landfordon&#10;&#10;Automatiskt genererad beskrivning">
            <a:extLst>
              <a:ext uri="{FF2B5EF4-FFF2-40B4-BE49-F238E27FC236}">
                <a16:creationId xmlns:a16="http://schemas.microsoft.com/office/drawing/2014/main" id="{78D4623A-C15B-B331-8AF5-8F94BCEB72C7}"/>
              </a:ext>
            </a:extLst>
          </p:cNvPr>
          <p:cNvPicPr>
            <a:picLocks noChangeAspect="1"/>
          </p:cNvPicPr>
          <p:nvPr/>
        </p:nvPicPr>
        <p:blipFill rotWithShape="1">
          <a:blip r:embed="rId3"/>
          <a:srcRect l="9834" r="30268"/>
          <a:stretch/>
        </p:blipFill>
        <p:spPr>
          <a:xfrm>
            <a:off x="13269952" y="0"/>
            <a:ext cx="12324579" cy="137160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byggnad, utomhus, dörr, trottoar&#10;&#10;Automatiskt genererad beskrivning">
            <a:extLst>
              <a:ext uri="{FF2B5EF4-FFF2-40B4-BE49-F238E27FC236}">
                <a16:creationId xmlns:a16="http://schemas.microsoft.com/office/drawing/2014/main" id="{D978BC01-A75A-9AD4-4C69-833E2FE7460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7812"/>
          <a:stretch/>
        </p:blipFill>
        <p:spPr>
          <a:xfrm>
            <a:off x="0" y="-1270001"/>
            <a:ext cx="24384000" cy="14986001"/>
          </a:xfrm>
          <a:prstGeom prst="rect">
            <a:avLst/>
          </a:prstGeom>
        </p:spPr>
      </p:pic>
      <p:sp>
        <p:nvSpPr>
          <p:cNvPr id="6" name="TextBox 5">
            <a:extLst>
              <a:ext uri="{FF2B5EF4-FFF2-40B4-BE49-F238E27FC236}">
                <a16:creationId xmlns:a16="http://schemas.microsoft.com/office/drawing/2014/main" id="{B9ED373F-4718-1CC5-B56E-F39096FE2609}"/>
              </a:ext>
            </a:extLst>
          </p:cNvPr>
          <p:cNvSpPr txBox="1"/>
          <p:nvPr/>
        </p:nvSpPr>
        <p:spPr>
          <a:xfrm>
            <a:off x="1299873" y="11772057"/>
            <a:ext cx="3641194"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sl-SI" sz="3000" b="1" i="0" u="none" strike="noStrike" cap="none" spc="0" normalizeH="0" baseline="0">
                <a:ln>
                  <a:noFill/>
                </a:ln>
                <a:solidFill>
                  <a:schemeClr val="bg2">
                    <a:lumMod val="10000"/>
                  </a:schemeClr>
                </a:solidFill>
                <a:effectLst/>
                <a:highlight>
                  <a:srgbClr val="FFFF00"/>
                </a:highlight>
                <a:uFillTx/>
                <a:latin typeface="Arial" panose="020B0604020202020204" pitchFamily="34" charset="0"/>
                <a:cs typeface="Arial" panose="020B0604020202020204" pitchFamily="34" charset="0"/>
                <a:sym typeface="Helvetica Neue"/>
              </a:rPr>
              <a:t>Plats för </a:t>
            </a:r>
            <a:r>
              <a:rPr kumimoji="0" lang="sv-SE" sz="3000" b="1" i="0" u="none" strike="noStrike" cap="none" spc="0" normalizeH="0" baseline="0">
                <a:ln>
                  <a:noFill/>
                </a:ln>
                <a:solidFill>
                  <a:schemeClr val="bg2">
                    <a:lumMod val="10000"/>
                  </a:schemeClr>
                </a:solidFill>
                <a:effectLst/>
                <a:highlight>
                  <a:srgbClr val="FFFF00"/>
                </a:highlight>
                <a:uFillTx/>
                <a:latin typeface="Arial" panose="020B0604020202020204" pitchFamily="34" charset="0"/>
                <a:cs typeface="Arial" panose="020B0604020202020204" pitchFamily="34" charset="0"/>
                <a:sym typeface="Helvetica Neue"/>
              </a:rPr>
              <a:t>arbetsplatsens</a:t>
            </a:r>
            <a:r>
              <a:rPr kumimoji="0" lang="sl-SI" sz="3000" b="1" i="0" u="none" strike="noStrike" cap="none" spc="0" normalizeH="0" baseline="0">
                <a:ln>
                  <a:noFill/>
                </a:ln>
                <a:solidFill>
                  <a:schemeClr val="bg2">
                    <a:lumMod val="10000"/>
                  </a:schemeClr>
                </a:solidFill>
                <a:effectLst/>
                <a:highlight>
                  <a:srgbClr val="FFFF00"/>
                </a:highlight>
                <a:uFillTx/>
                <a:latin typeface="Arial" panose="020B0604020202020204" pitchFamily="34" charset="0"/>
                <a:cs typeface="Arial" panose="020B0604020202020204" pitchFamily="34" charset="0"/>
                <a:sym typeface="Helvetica Neue"/>
              </a:rPr>
              <a:t> logotyp</a:t>
            </a:r>
          </a:p>
        </p:txBody>
      </p:sp>
      <p:sp>
        <p:nvSpPr>
          <p:cNvPr id="8" name="TextBox 7">
            <a:extLst>
              <a:ext uri="{FF2B5EF4-FFF2-40B4-BE49-F238E27FC236}">
                <a16:creationId xmlns:a16="http://schemas.microsoft.com/office/drawing/2014/main" id="{108AE1F2-C9C9-69FE-E8F3-AD5959FB030B}"/>
              </a:ext>
            </a:extLst>
          </p:cNvPr>
          <p:cNvSpPr txBox="1"/>
          <p:nvPr/>
        </p:nvSpPr>
        <p:spPr>
          <a:xfrm>
            <a:off x="3120470" y="3921298"/>
            <a:ext cx="18143060" cy="5873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sv-SE" sz="12500" b="1" i="0" u="none" strike="noStrike" cap="none" spc="0" normalizeH="0" baseline="0">
                <a:ln>
                  <a:noFill/>
                </a:ln>
                <a:solidFill>
                  <a:schemeClr val="bg2">
                    <a:lumMod val="10000"/>
                  </a:schemeClr>
                </a:solidFill>
                <a:effectLst/>
                <a:uFillTx/>
                <a:latin typeface="Arial" panose="020B0604020202020204" pitchFamily="34" charset="0"/>
                <a:cs typeface="Arial" panose="020B0604020202020204" pitchFamily="34" charset="0"/>
                <a:sym typeface="Helvetica Neue"/>
              </a:rPr>
              <a:t>Nu gör vi vår </a:t>
            </a:r>
            <a:br>
              <a:rPr kumimoji="0" lang="sv-SE" sz="12500" b="1" i="0" u="none" strike="noStrike" cap="none" spc="0" normalizeH="0" baseline="0">
                <a:ln>
                  <a:noFill/>
                </a:ln>
                <a:solidFill>
                  <a:schemeClr val="bg2">
                    <a:lumMod val="10000"/>
                  </a:schemeClr>
                </a:solidFill>
                <a:effectLst/>
                <a:uFillTx/>
                <a:latin typeface="Arial" panose="020B0604020202020204" pitchFamily="34" charset="0"/>
                <a:cs typeface="Arial" panose="020B0604020202020204" pitchFamily="34" charset="0"/>
                <a:sym typeface="Helvetica Neue"/>
              </a:rPr>
            </a:br>
            <a:r>
              <a:rPr kumimoji="0" lang="sv-SE" sz="12500" b="1" i="0" u="none" strike="noStrike" cap="none" spc="0" normalizeH="0" baseline="0">
                <a:ln>
                  <a:noFill/>
                </a:ln>
                <a:solidFill>
                  <a:schemeClr val="bg2">
                    <a:lumMod val="10000"/>
                  </a:schemeClr>
                </a:solidFill>
                <a:effectLst/>
                <a:uFillTx/>
                <a:latin typeface="Arial" panose="020B0604020202020204" pitchFamily="34" charset="0"/>
                <a:cs typeface="Arial" panose="020B0604020202020204" pitchFamily="34" charset="0"/>
                <a:sym typeface="Helvetica Neue"/>
              </a:rPr>
              <a:t>arbetsplats </a:t>
            </a:r>
            <a:r>
              <a:rPr kumimoji="0" lang="sv-SE" sz="12500" b="1" i="0" u="none" strike="noStrike" cap="none" spc="0" normalizeH="0" baseline="0" err="1">
                <a:ln>
                  <a:noFill/>
                </a:ln>
                <a:solidFill>
                  <a:schemeClr val="bg2">
                    <a:lumMod val="10000"/>
                  </a:schemeClr>
                </a:solidFill>
                <a:effectLst/>
                <a:uFillTx/>
                <a:latin typeface="Arial" panose="020B0604020202020204" pitchFamily="34" charset="0"/>
                <a:cs typeface="Arial" panose="020B0604020202020204" pitchFamily="34" charset="0"/>
                <a:sym typeface="Helvetica Neue"/>
              </a:rPr>
              <a:t>cykelvänligare</a:t>
            </a:r>
            <a:r>
              <a:rPr kumimoji="0" lang="sv-SE" sz="12500" b="1" i="0" u="none" strike="noStrike" cap="none" spc="0" normalizeH="0" baseline="0">
                <a:ln>
                  <a:noFill/>
                </a:ln>
                <a:solidFill>
                  <a:schemeClr val="bg2">
                    <a:lumMod val="10000"/>
                  </a:schemeClr>
                </a:solidFill>
                <a:effectLst/>
                <a:uFillTx/>
                <a:latin typeface="Arial" panose="020B0604020202020204" pitchFamily="34" charset="0"/>
                <a:cs typeface="Arial" panose="020B0604020202020204" pitchFamily="34" charset="0"/>
                <a:sym typeface="Helvetica Neue"/>
              </a:rPr>
              <a:t>!</a:t>
            </a:r>
          </a:p>
        </p:txBody>
      </p:sp>
      <p:pic>
        <p:nvPicPr>
          <p:cNvPr id="2" name="Bildobjekt 1" descr="En bild som visar text&#10;&#10;Automatiskt genererad beskrivning">
            <a:extLst>
              <a:ext uri="{FF2B5EF4-FFF2-40B4-BE49-F238E27FC236}">
                <a16:creationId xmlns:a16="http://schemas.microsoft.com/office/drawing/2014/main" id="{6E139283-1CAE-3265-A2AE-262F58CA3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7211" y="10783699"/>
            <a:ext cx="5976916" cy="2460147"/>
          </a:xfrm>
          <a:prstGeom prst="rect">
            <a:avLst/>
          </a:prstGeom>
        </p:spPr>
      </p:pic>
    </p:spTree>
    <p:extLst>
      <p:ext uri="{BB962C8B-B14F-4D97-AF65-F5344CB8AC3E}">
        <p14:creationId xmlns:p14="http://schemas.microsoft.com/office/powerpoint/2010/main" val="88855485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descr="En bild som visar utomhus, Cykelhjul, Landfordon, fordon&#10;&#10;Automatiskt genererad beskrivning">
            <a:extLst>
              <a:ext uri="{FF2B5EF4-FFF2-40B4-BE49-F238E27FC236}">
                <a16:creationId xmlns:a16="http://schemas.microsoft.com/office/drawing/2014/main" id="{0BF64587-D551-2F4B-17D9-1A2BA390051D}"/>
              </a:ext>
            </a:extLst>
          </p:cNvPr>
          <p:cNvPicPr>
            <a:picLocks noChangeAspect="1"/>
          </p:cNvPicPr>
          <p:nvPr/>
        </p:nvPicPr>
        <p:blipFill>
          <a:blip r:embed="rId2"/>
          <a:srcRect l="4034" t="1564" r="37408" b="1852"/>
          <a:stretch/>
        </p:blipFill>
        <p:spPr>
          <a:xfrm>
            <a:off x="12916656" y="0"/>
            <a:ext cx="12583250" cy="13735113"/>
          </a:xfrm>
          <a:prstGeom prst="rect">
            <a:avLst/>
          </a:prstGeom>
        </p:spPr>
      </p:pic>
      <p:sp>
        <p:nvSpPr>
          <p:cNvPr id="7" name="Handlingsplan">
            <a:extLst>
              <a:ext uri="{FF2B5EF4-FFF2-40B4-BE49-F238E27FC236}">
                <a16:creationId xmlns:a16="http://schemas.microsoft.com/office/drawing/2014/main" id="{2DEBE5B5-1CCB-CED2-2F20-1C9A86FD225F}"/>
              </a:ext>
            </a:extLst>
          </p:cNvPr>
          <p:cNvSpPr txBox="1">
            <a:spLocks/>
          </p:cNvSpPr>
          <p:nvPr/>
        </p:nvSpPr>
        <p:spPr>
          <a:xfrm>
            <a:off x="733473" y="668296"/>
            <a:ext cx="11680769" cy="1614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fontScale="70000" lnSpcReduction="20000"/>
          </a:bodyPr>
          <a:lstStyle>
            <a:lvl1pPr marL="0" marR="0" indent="0" algn="l" defTabSz="2438338" rtl="0" latinLnBrk="0">
              <a:lnSpc>
                <a:spcPct val="100000"/>
              </a:lnSpc>
              <a:spcBef>
                <a:spcPts val="0"/>
              </a:spcBef>
              <a:spcAft>
                <a:spcPts val="0"/>
              </a:spcAft>
              <a:buClrTx/>
              <a:buSzTx/>
              <a:buFontTx/>
              <a:buNone/>
              <a:tabLst/>
              <a:defRPr sz="8500" b="0" i="0" u="none" strike="noStrike" cap="none" spc="-170" baseline="0">
                <a:solidFill>
                  <a:srgbClr val="020763"/>
                </a:solidFill>
                <a:uFillTx/>
                <a:latin typeface="PraterSansOne-Bold"/>
                <a:ea typeface="PraterSansOne-Bold"/>
                <a:cs typeface="PraterSansOne-Bold"/>
                <a:sym typeface="PraterSansOne-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9700" b="1" err="1">
                <a:solidFill>
                  <a:schemeClr val="bg2">
                    <a:lumMod val="10000"/>
                  </a:schemeClr>
                </a:solidFill>
                <a:latin typeface="Arial" panose="020B0604020202020204" pitchFamily="34" charset="0"/>
                <a:cs typeface="Arial" panose="020B0604020202020204" pitchFamily="34" charset="0"/>
              </a:rPr>
              <a:t>Handlingsplan</a:t>
            </a:r>
            <a:br>
              <a:rPr lang="en-GB" sz="7500" b="1">
                <a:solidFill>
                  <a:schemeClr val="bg2">
                    <a:lumMod val="10000"/>
                  </a:schemeClr>
                </a:solidFill>
                <a:latin typeface="Arial" panose="020B0604020202020204" pitchFamily="34" charset="0"/>
                <a:cs typeface="Arial" panose="020B0604020202020204" pitchFamily="34" charset="0"/>
              </a:rPr>
            </a:br>
            <a:endParaRPr lang="en-GB" sz="7500" b="1">
              <a:solidFill>
                <a:schemeClr val="bg2">
                  <a:lumMod val="10000"/>
                </a:schemeClr>
              </a:solidFill>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737A62AE-8FB8-5441-B90D-53425BD6949F}"/>
              </a:ext>
            </a:extLst>
          </p:cNvPr>
          <p:cNvGraphicFramePr/>
          <p:nvPr>
            <p:extLst>
              <p:ext uri="{D42A27DB-BD31-4B8C-83A1-F6EECF244321}">
                <p14:modId xmlns:p14="http://schemas.microsoft.com/office/powerpoint/2010/main" val="806289641"/>
              </p:ext>
            </p:extLst>
          </p:nvPr>
        </p:nvGraphicFramePr>
        <p:xfrm>
          <a:off x="955717" y="4381247"/>
          <a:ext cx="11236283" cy="3357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upp 9">
            <a:extLst>
              <a:ext uri="{FF2B5EF4-FFF2-40B4-BE49-F238E27FC236}">
                <a16:creationId xmlns:a16="http://schemas.microsoft.com/office/drawing/2014/main" id="{C51DE545-90FF-4D44-853B-4DAEAAAC617D}"/>
              </a:ext>
            </a:extLst>
          </p:cNvPr>
          <p:cNvGrpSpPr/>
          <p:nvPr/>
        </p:nvGrpSpPr>
        <p:grpSpPr>
          <a:xfrm>
            <a:off x="7988339" y="6790543"/>
            <a:ext cx="2996413" cy="3571827"/>
            <a:chOff x="3689590" y="-214049"/>
            <a:chExt cx="2996413" cy="3571827"/>
          </a:xfrm>
        </p:grpSpPr>
        <p:sp>
          <p:nvSpPr>
            <p:cNvPr id="11" name="Rektangel 10">
              <a:extLst>
                <a:ext uri="{FF2B5EF4-FFF2-40B4-BE49-F238E27FC236}">
                  <a16:creationId xmlns:a16="http://schemas.microsoft.com/office/drawing/2014/main" id="{0AFD4026-2136-FE4F-93D3-CE13ADE87594}"/>
                </a:ext>
              </a:extLst>
            </p:cNvPr>
            <p:cNvSpPr/>
            <p:nvPr/>
          </p:nvSpPr>
          <p:spPr>
            <a:xfrm>
              <a:off x="4421317" y="2703871"/>
              <a:ext cx="2264686" cy="6539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12" name="textruta 11">
              <a:extLst>
                <a:ext uri="{FF2B5EF4-FFF2-40B4-BE49-F238E27FC236}">
                  <a16:creationId xmlns:a16="http://schemas.microsoft.com/office/drawing/2014/main" id="{F7090087-CC17-0842-95B7-2AC527B0B0C0}"/>
                </a:ext>
              </a:extLst>
            </p:cNvPr>
            <p:cNvSpPr txBox="1"/>
            <p:nvPr/>
          </p:nvSpPr>
          <p:spPr>
            <a:xfrm>
              <a:off x="3689590" y="-214049"/>
              <a:ext cx="2264686" cy="6539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sv-SE" sz="2300" b="1" kern="1200"/>
                <a:t>Uppföljning</a:t>
              </a:r>
            </a:p>
          </p:txBody>
        </p:sp>
      </p:grpSp>
      <p:grpSp>
        <p:nvGrpSpPr>
          <p:cNvPr id="13" name="Grupp 12">
            <a:extLst>
              <a:ext uri="{FF2B5EF4-FFF2-40B4-BE49-F238E27FC236}">
                <a16:creationId xmlns:a16="http://schemas.microsoft.com/office/drawing/2014/main" id="{5FE2B66C-DF7F-644E-AAAE-AF9206E0A606}"/>
              </a:ext>
            </a:extLst>
          </p:cNvPr>
          <p:cNvGrpSpPr/>
          <p:nvPr/>
        </p:nvGrpSpPr>
        <p:grpSpPr>
          <a:xfrm>
            <a:off x="6049365" y="6790544"/>
            <a:ext cx="2432575" cy="3579255"/>
            <a:chOff x="4253428" y="-221477"/>
            <a:chExt cx="2432575" cy="3579255"/>
          </a:xfrm>
        </p:grpSpPr>
        <p:sp>
          <p:nvSpPr>
            <p:cNvPr id="14" name="Rektangel 13">
              <a:extLst>
                <a:ext uri="{FF2B5EF4-FFF2-40B4-BE49-F238E27FC236}">
                  <a16:creationId xmlns:a16="http://schemas.microsoft.com/office/drawing/2014/main" id="{752EC2CE-CD3B-0F4D-8B8E-16A0044ACFD3}"/>
                </a:ext>
              </a:extLst>
            </p:cNvPr>
            <p:cNvSpPr/>
            <p:nvPr/>
          </p:nvSpPr>
          <p:spPr>
            <a:xfrm>
              <a:off x="4421317" y="2703871"/>
              <a:ext cx="2264686" cy="6539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15" name="textruta 14">
              <a:extLst>
                <a:ext uri="{FF2B5EF4-FFF2-40B4-BE49-F238E27FC236}">
                  <a16:creationId xmlns:a16="http://schemas.microsoft.com/office/drawing/2014/main" id="{658A71BF-01A5-AA4A-9994-818C03F026CD}"/>
                </a:ext>
              </a:extLst>
            </p:cNvPr>
            <p:cNvSpPr txBox="1"/>
            <p:nvPr/>
          </p:nvSpPr>
          <p:spPr>
            <a:xfrm>
              <a:off x="4253428" y="-221477"/>
              <a:ext cx="2264686" cy="6539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sv-SE" sz="2300" b="1" kern="1200"/>
                <a:t>Åtgärdsplan</a:t>
              </a:r>
            </a:p>
          </p:txBody>
        </p:sp>
      </p:grpSp>
      <p:sp>
        <p:nvSpPr>
          <p:cNvPr id="4" name="textruta 3">
            <a:extLst>
              <a:ext uri="{FF2B5EF4-FFF2-40B4-BE49-F238E27FC236}">
                <a16:creationId xmlns:a16="http://schemas.microsoft.com/office/drawing/2014/main" id="{B8A0F979-B6EF-BB42-9A02-102C87088B62}"/>
              </a:ext>
            </a:extLst>
          </p:cNvPr>
          <p:cNvSpPr txBox="1"/>
          <p:nvPr/>
        </p:nvSpPr>
        <p:spPr>
          <a:xfrm>
            <a:off x="3663594" y="7497797"/>
            <a:ext cx="2264686" cy="6539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sv-SE" sz="2300" b="1" kern="1200"/>
              <a:t>Syfte och mål</a:t>
            </a:r>
          </a:p>
          <a:p>
            <a:pPr marL="0" lvl="0" indent="0" algn="ctr" defTabSz="977900">
              <a:lnSpc>
                <a:spcPct val="90000"/>
              </a:lnSpc>
              <a:spcBef>
                <a:spcPct val="0"/>
              </a:spcBef>
              <a:spcAft>
                <a:spcPct val="35000"/>
              </a:spcAft>
              <a:buNone/>
            </a:pPr>
            <a:r>
              <a:rPr lang="sv-SE" sz="2200" kern="1200"/>
              <a:t>Kortsiktiga </a:t>
            </a:r>
            <a:br>
              <a:rPr lang="sv-SE" sz="2200" kern="1200"/>
            </a:br>
            <a:r>
              <a:rPr lang="sv-SE" sz="2200" kern="1200"/>
              <a:t>Långsiktiga</a:t>
            </a:r>
          </a:p>
        </p:txBody>
      </p:sp>
      <p:sp>
        <p:nvSpPr>
          <p:cNvPr id="5" name="Ellips 4">
            <a:extLst>
              <a:ext uri="{FF2B5EF4-FFF2-40B4-BE49-F238E27FC236}">
                <a16:creationId xmlns:a16="http://schemas.microsoft.com/office/drawing/2014/main" id="{4DA5FE1D-7D79-824B-B0BF-7D1A6B9842C8}"/>
              </a:ext>
            </a:extLst>
          </p:cNvPr>
          <p:cNvSpPr/>
          <p:nvPr/>
        </p:nvSpPr>
        <p:spPr>
          <a:xfrm>
            <a:off x="9067093" y="5980207"/>
            <a:ext cx="335777" cy="33577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6" name="Ellips 5">
            <a:extLst>
              <a:ext uri="{FF2B5EF4-FFF2-40B4-BE49-F238E27FC236}">
                <a16:creationId xmlns:a16="http://schemas.microsoft.com/office/drawing/2014/main" id="{24B1747F-5144-DE4A-AAAB-69FCB111D8C2}"/>
              </a:ext>
            </a:extLst>
          </p:cNvPr>
          <p:cNvSpPr/>
          <p:nvPr/>
        </p:nvSpPr>
        <p:spPr>
          <a:xfrm>
            <a:off x="7013820" y="5924384"/>
            <a:ext cx="335777" cy="33577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23" name="Ellips 22">
            <a:extLst>
              <a:ext uri="{FF2B5EF4-FFF2-40B4-BE49-F238E27FC236}">
                <a16:creationId xmlns:a16="http://schemas.microsoft.com/office/drawing/2014/main" id="{54020B4D-DBD6-BC43-B389-8540C50C23ED}"/>
              </a:ext>
            </a:extLst>
          </p:cNvPr>
          <p:cNvSpPr/>
          <p:nvPr/>
        </p:nvSpPr>
        <p:spPr>
          <a:xfrm flipH="1">
            <a:off x="2578053" y="5892247"/>
            <a:ext cx="57389" cy="33577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29" name="textruta 28">
            <a:extLst>
              <a:ext uri="{FF2B5EF4-FFF2-40B4-BE49-F238E27FC236}">
                <a16:creationId xmlns:a16="http://schemas.microsoft.com/office/drawing/2014/main" id="{9748DC6F-F04B-CA44-818B-9C2297E1E3CA}"/>
              </a:ext>
            </a:extLst>
          </p:cNvPr>
          <p:cNvSpPr txBox="1"/>
          <p:nvPr/>
        </p:nvSpPr>
        <p:spPr>
          <a:xfrm rot="10800000" flipV="1">
            <a:off x="779643" y="2598464"/>
            <a:ext cx="11412357"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sv-SE" sz="3000" b="0" i="0" u="none" strike="noStrike" cap="none" spc="0" normalizeH="0" baseline="0">
                <a:ln>
                  <a:noFill/>
                </a:ln>
                <a:effectLst/>
                <a:uFillTx/>
                <a:latin typeface="Arial" panose="020B0604020202020204" pitchFamily="34" charset="0"/>
                <a:cs typeface="Arial" panose="020B0604020202020204" pitchFamily="34" charset="0"/>
                <a:sym typeface="Helvetica Neue"/>
              </a:rPr>
              <a:t>Handlingsplanens innehåll består av en </a:t>
            </a:r>
            <a:r>
              <a:rPr kumimoji="0" lang="sv-SE" sz="3000" b="0" i="0" u="none" strike="noStrike" cap="none" spc="0" normalizeH="0" baseline="0" err="1">
                <a:ln>
                  <a:noFill/>
                </a:ln>
                <a:effectLst/>
                <a:uFillTx/>
                <a:latin typeface="Arial" panose="020B0604020202020204" pitchFamily="34" charset="0"/>
                <a:cs typeface="Arial" panose="020B0604020202020204" pitchFamily="34" charset="0"/>
                <a:sym typeface="Helvetica Neue"/>
              </a:rPr>
              <a:t>nulägesanalys</a:t>
            </a:r>
            <a:r>
              <a:rPr kumimoji="0" lang="sv-SE" sz="3000" b="0" i="0" u="none" strike="noStrike" cap="none" spc="0" normalizeH="0" baseline="0">
                <a:ln>
                  <a:noFill/>
                </a:ln>
                <a:effectLst/>
                <a:uFillTx/>
                <a:latin typeface="Arial" panose="020B0604020202020204" pitchFamily="34" charset="0"/>
                <a:cs typeface="Arial" panose="020B0604020202020204" pitchFamily="34" charset="0"/>
                <a:sym typeface="Helvetica Neue"/>
              </a:rPr>
              <a:t> (en kartläggning med utgångspunkt i våra stjärnor och kriterier), fastställande av syfte samt kort och långsiktiga mål, en rationell åtgärdsplan och uppföljning.</a:t>
            </a:r>
          </a:p>
        </p:txBody>
      </p:sp>
      <p:sp>
        <p:nvSpPr>
          <p:cNvPr id="30" name="Ellips 29">
            <a:extLst>
              <a:ext uri="{FF2B5EF4-FFF2-40B4-BE49-F238E27FC236}">
                <a16:creationId xmlns:a16="http://schemas.microsoft.com/office/drawing/2014/main" id="{7FB4E959-2276-C441-AD17-440C582AA982}"/>
              </a:ext>
            </a:extLst>
          </p:cNvPr>
          <p:cNvSpPr/>
          <p:nvPr/>
        </p:nvSpPr>
        <p:spPr>
          <a:xfrm>
            <a:off x="4628048" y="5893156"/>
            <a:ext cx="335777" cy="33577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31" name="Ellips 30">
            <a:extLst>
              <a:ext uri="{FF2B5EF4-FFF2-40B4-BE49-F238E27FC236}">
                <a16:creationId xmlns:a16="http://schemas.microsoft.com/office/drawing/2014/main" id="{F8BC540E-57C7-BC45-BB7A-987E0F40473E}"/>
              </a:ext>
            </a:extLst>
          </p:cNvPr>
          <p:cNvSpPr/>
          <p:nvPr/>
        </p:nvSpPr>
        <p:spPr>
          <a:xfrm>
            <a:off x="2454467" y="5898045"/>
            <a:ext cx="335777" cy="33577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33" name="Ellips 32">
            <a:extLst>
              <a:ext uri="{FF2B5EF4-FFF2-40B4-BE49-F238E27FC236}">
                <a16:creationId xmlns:a16="http://schemas.microsoft.com/office/drawing/2014/main" id="{9E885A00-D840-1442-B444-44DBD77EE168}"/>
              </a:ext>
            </a:extLst>
          </p:cNvPr>
          <p:cNvSpPr/>
          <p:nvPr/>
        </p:nvSpPr>
        <p:spPr>
          <a:xfrm>
            <a:off x="7030613" y="5926620"/>
            <a:ext cx="335777" cy="33577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35" name="textruta 34">
            <a:extLst>
              <a:ext uri="{FF2B5EF4-FFF2-40B4-BE49-F238E27FC236}">
                <a16:creationId xmlns:a16="http://schemas.microsoft.com/office/drawing/2014/main" id="{49DD90B6-80A6-1240-AD78-9D70F444DBF2}"/>
              </a:ext>
            </a:extLst>
          </p:cNvPr>
          <p:cNvSpPr txBox="1"/>
          <p:nvPr/>
        </p:nvSpPr>
        <p:spPr>
          <a:xfrm>
            <a:off x="0" y="1879634"/>
            <a:ext cx="4008108" cy="641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sv-SE" sz="3500" b="1" i="0" u="none" strike="noStrike" cap="none" spc="0" normalizeH="0" baseline="0">
                <a:ln>
                  <a:noFill/>
                </a:ln>
                <a:solidFill>
                  <a:schemeClr val="bg2">
                    <a:lumMod val="10000"/>
                  </a:schemeClr>
                </a:solidFill>
                <a:effectLst/>
                <a:uFillTx/>
                <a:latin typeface="Arial" panose="020B0604020202020204" pitchFamily="34" charset="0"/>
                <a:cs typeface="Arial" panose="020B0604020202020204" pitchFamily="34" charset="0"/>
                <a:sym typeface="Helvetica Neue"/>
              </a:rPr>
              <a:t>INNEHÅLL</a:t>
            </a:r>
          </a:p>
        </p:txBody>
      </p:sp>
      <p:sp>
        <p:nvSpPr>
          <p:cNvPr id="37" name="textruta 36">
            <a:extLst>
              <a:ext uri="{FF2B5EF4-FFF2-40B4-BE49-F238E27FC236}">
                <a16:creationId xmlns:a16="http://schemas.microsoft.com/office/drawing/2014/main" id="{0BD4C547-BC5A-7E46-BBFB-B45D82C69CE4}"/>
              </a:ext>
            </a:extLst>
          </p:cNvPr>
          <p:cNvSpPr txBox="1"/>
          <p:nvPr/>
        </p:nvSpPr>
        <p:spPr>
          <a:xfrm>
            <a:off x="700034" y="8989866"/>
            <a:ext cx="8020032"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sv-SE" sz="3000" b="0" i="0" u="none" strike="noStrike" cap="none" spc="0" normalizeH="0" baseline="0">
                <a:ln>
                  <a:noFill/>
                </a:ln>
                <a:effectLst/>
                <a:uFillTx/>
                <a:latin typeface="Arial" panose="020B0604020202020204" pitchFamily="34" charset="0"/>
                <a:cs typeface="Arial" panose="020B0604020202020204" pitchFamily="34" charset="0"/>
                <a:sym typeface="Helvetica Neue"/>
              </a:rPr>
              <a:t>Handlingsplanen utvecklas utifrån egna förutsättningar med stöd från oss. </a:t>
            </a:r>
            <a:r>
              <a:rPr lang="sv-SE" sz="3000">
                <a:latin typeface="Arial" panose="020B0604020202020204" pitchFamily="34" charset="0"/>
                <a:cs typeface="Arial" panose="020B0604020202020204" pitchFamily="34" charset="0"/>
              </a:rPr>
              <a:t>Anteckna gärna för- och nackdelar med handlingsplanen under tiden ni jobbar med den. </a:t>
            </a:r>
          </a:p>
          <a:p>
            <a:pPr marL="0" marR="0" indent="0" algn="l" defTabSz="2438338" rtl="0" fontAlgn="auto" latinLnBrk="0" hangingPunct="0">
              <a:lnSpc>
                <a:spcPct val="100000"/>
              </a:lnSpc>
              <a:spcBef>
                <a:spcPts val="0"/>
              </a:spcBef>
              <a:spcAft>
                <a:spcPts val="0"/>
              </a:spcAft>
              <a:buClrTx/>
              <a:buSzTx/>
              <a:buFontTx/>
              <a:buNone/>
              <a:tabLst/>
            </a:pPr>
            <a:endParaRPr lang="sv-SE" sz="3000">
              <a:latin typeface="Arial" panose="020B0604020202020204" pitchFamily="34" charset="0"/>
              <a:cs typeface="Arial" panose="020B0604020202020204" pitchFamily="34" charset="0"/>
            </a:endParaRPr>
          </a:p>
          <a:p>
            <a:pPr marL="0" marR="0" indent="0" algn="l" defTabSz="2438338" rtl="0" fontAlgn="auto" latinLnBrk="0" hangingPunct="0">
              <a:lnSpc>
                <a:spcPct val="100000"/>
              </a:lnSpc>
              <a:spcBef>
                <a:spcPts val="0"/>
              </a:spcBef>
              <a:spcAft>
                <a:spcPts val="0"/>
              </a:spcAft>
              <a:buClrTx/>
              <a:buSzTx/>
              <a:buFontTx/>
              <a:buNone/>
              <a:tabLst/>
            </a:pPr>
            <a:r>
              <a:rPr lang="sv-SE" sz="3000">
                <a:latin typeface="Arial" panose="020B0604020202020204" pitchFamily="34" charset="0"/>
                <a:cs typeface="Arial" panose="020B0604020202020204" pitchFamily="34" charset="0"/>
              </a:rPr>
              <a:t>Vad kan göras bättre? Saknar ni något verktyg eller önskas förtydligande någonstans?</a:t>
            </a:r>
            <a:endParaRPr kumimoji="0" lang="sv-SE" sz="3000" b="0" i="0" u="none" strike="noStrike" cap="none" spc="0" normalizeH="0" baseline="0">
              <a:ln>
                <a:noFill/>
              </a:ln>
              <a:effectLst/>
              <a:uFillTx/>
              <a:latin typeface="Arial" panose="020B0604020202020204" pitchFamily="34" charset="0"/>
              <a:cs typeface="Arial" panose="020B0604020202020204" pitchFamily="34" charset="0"/>
              <a:sym typeface="Helvetica Neue"/>
            </a:endParaRPr>
          </a:p>
        </p:txBody>
      </p:sp>
      <p:sp>
        <p:nvSpPr>
          <p:cNvPr id="38" name="Ellips 37">
            <a:extLst>
              <a:ext uri="{FF2B5EF4-FFF2-40B4-BE49-F238E27FC236}">
                <a16:creationId xmlns:a16="http://schemas.microsoft.com/office/drawing/2014/main" id="{774C8B84-829B-6F4C-B9A0-CFE97DD75385}"/>
              </a:ext>
            </a:extLst>
          </p:cNvPr>
          <p:cNvSpPr/>
          <p:nvPr/>
        </p:nvSpPr>
        <p:spPr>
          <a:xfrm rot="20985097">
            <a:off x="9153374" y="9612561"/>
            <a:ext cx="2102701" cy="2088856"/>
          </a:xfrm>
          <a:prstGeom prst="ellipse">
            <a:avLst/>
          </a:prstGeom>
          <a:solidFill>
            <a:schemeClr val="accent1">
              <a:lumMod val="20000"/>
              <a:lumOff val="8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9" name="textruta 38">
            <a:extLst>
              <a:ext uri="{FF2B5EF4-FFF2-40B4-BE49-F238E27FC236}">
                <a16:creationId xmlns:a16="http://schemas.microsoft.com/office/drawing/2014/main" id="{E81AD9DA-1A15-C44D-B88E-50FDB3F0EAC4}"/>
              </a:ext>
            </a:extLst>
          </p:cNvPr>
          <p:cNvSpPr txBox="1"/>
          <p:nvPr/>
        </p:nvSpPr>
        <p:spPr>
          <a:xfrm rot="20750278">
            <a:off x="8735806" y="9952210"/>
            <a:ext cx="280100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sv-SE" sz="3000" b="1" i="0" u="none" strike="noStrike" cap="none" spc="0" normalizeH="0" baseline="0">
                <a:ln>
                  <a:noFill/>
                </a:ln>
                <a:effectLst/>
                <a:uFillTx/>
                <a:latin typeface="Arial" panose="020B0604020202020204" pitchFamily="34" charset="0"/>
                <a:cs typeface="Arial" panose="020B0604020202020204" pitchFamily="34" charset="0"/>
                <a:sym typeface="Helvetica Neue"/>
              </a:rPr>
              <a:t>Att </a:t>
            </a:r>
          </a:p>
          <a:p>
            <a:pPr marL="0" marR="0" indent="0" algn="ctr" defTabSz="2438338" rtl="0" fontAlgn="auto" latinLnBrk="0" hangingPunct="0">
              <a:lnSpc>
                <a:spcPct val="100000"/>
              </a:lnSpc>
              <a:spcBef>
                <a:spcPts val="0"/>
              </a:spcBef>
              <a:spcAft>
                <a:spcPts val="0"/>
              </a:spcAft>
              <a:buClrTx/>
              <a:buSzTx/>
              <a:buFontTx/>
              <a:buNone/>
              <a:tabLst/>
            </a:pPr>
            <a:r>
              <a:rPr kumimoji="0" lang="sv-SE" sz="3000" b="1" i="0" u="none" strike="noStrike" cap="none" spc="0" normalizeH="0" baseline="0">
                <a:ln>
                  <a:noFill/>
                </a:ln>
                <a:effectLst/>
                <a:uFillTx/>
                <a:latin typeface="Arial" panose="020B0604020202020204" pitchFamily="34" charset="0"/>
                <a:cs typeface="Arial" panose="020B0604020202020204" pitchFamily="34" charset="0"/>
                <a:sym typeface="Helvetica Neue"/>
              </a:rPr>
              <a:t>tänka på!</a:t>
            </a:r>
          </a:p>
        </p:txBody>
      </p:sp>
    </p:spTree>
    <p:extLst>
      <p:ext uri="{BB962C8B-B14F-4D97-AF65-F5344CB8AC3E}">
        <p14:creationId xmlns:p14="http://schemas.microsoft.com/office/powerpoint/2010/main" val="17669619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Bakgrund…"/>
          <p:cNvSpPr txBox="1"/>
          <p:nvPr/>
        </p:nvSpPr>
        <p:spPr>
          <a:xfrm>
            <a:off x="1193843" y="2271496"/>
            <a:ext cx="11264857" cy="99119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000">
                <a:solidFill>
                  <a:schemeClr val="tx1"/>
                </a:solidFill>
                <a:latin typeface="Arial" panose="020B0604020202020204" pitchFamily="34" charset="0"/>
                <a:cs typeface="Arial" panose="020B0604020202020204" pitchFamily="34" charset="0"/>
              </a:rPr>
              <a:t>Här beskriver ni hur arbetsplatsen jobbar för att främja cykling till, från och i jobbet i dagsläget. Utgå gärna från checklistan ni fyllt i och de kriterier som arbetsplatsen uppfyller idag (se nästa sida). Beskriv gärna kortfattat hur förutsättningarna ser ut för ert arbete. </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000" i="1">
                <a:solidFill>
                  <a:schemeClr val="tx1"/>
                </a:solidFill>
                <a:latin typeface="Arial" panose="020B0604020202020204" pitchFamily="34" charset="0"/>
                <a:cs typeface="Arial" panose="020B0604020202020204" pitchFamily="34" charset="0"/>
              </a:rPr>
              <a:t>Här är exempel på punkter som ni kan utgå från, men lägg gärna till fler punkter och sidor i PPT-presentationen utifrån vad som passar er. </a:t>
            </a:r>
            <a:br>
              <a:rPr lang="sv-SE" sz="3000" i="1">
                <a:solidFill>
                  <a:schemeClr val="tx1"/>
                </a:solidFill>
                <a:latin typeface="Arial" panose="020B0604020202020204" pitchFamily="34" charset="0"/>
                <a:cs typeface="Arial" panose="020B0604020202020204" pitchFamily="34" charset="0"/>
              </a:rPr>
            </a:br>
            <a:endParaRPr lang="sv-SE" sz="3000" i="1">
              <a:solidFill>
                <a:schemeClr val="tx1"/>
              </a:solidFill>
              <a:latin typeface="Arial" panose="020B0604020202020204" pitchFamily="34" charset="0"/>
              <a:cs typeface="Arial" panose="020B0604020202020204" pitchFamily="34" charset="0"/>
            </a:endParaRP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a:solidFill>
                  <a:schemeClr val="bg2">
                    <a:lumMod val="10000"/>
                  </a:schemeClr>
                </a:solidFill>
                <a:highlight>
                  <a:srgbClr val="FFFF00"/>
                </a:highlight>
                <a:latin typeface="Arial" panose="020B0604020202020204" pitchFamily="34" charset="0"/>
                <a:cs typeface="Arial" panose="020B0604020202020204" pitchFamily="34" charset="0"/>
              </a:rPr>
              <a:t>Vilka på arbetsplatsen jobbar med frågorna och hur bedrivs arbetet idag?</a:t>
            </a:r>
            <a:r>
              <a:rPr lang="sv-SE" sz="3500">
                <a:solidFill>
                  <a:schemeClr val="bg2">
                    <a:lumMod val="10000"/>
                  </a:schemeClr>
                </a:solidFill>
                <a:latin typeface="Arial" panose="020B0604020202020204" pitchFamily="34" charset="0"/>
                <a:cs typeface="Arial" panose="020B0604020202020204" pitchFamily="34" charset="0"/>
              </a:rPr>
              <a:t> </a:t>
            </a: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endParaRPr lang="sv-SE" sz="3500">
              <a:solidFill>
                <a:schemeClr val="bg2">
                  <a:lumMod val="10000"/>
                </a:schemeClr>
              </a:solidFill>
              <a:latin typeface="Arial" panose="020B0604020202020204" pitchFamily="34" charset="0"/>
              <a:cs typeface="Arial" panose="020B0604020202020204" pitchFamily="34" charset="0"/>
            </a:endParaRP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endParaRPr lang="sv-SE" sz="3500">
              <a:solidFill>
                <a:schemeClr val="bg2">
                  <a:lumMod val="10000"/>
                </a:schemeClr>
              </a:solidFill>
              <a:latin typeface="Arial" panose="020B0604020202020204" pitchFamily="34" charset="0"/>
              <a:cs typeface="Arial" panose="020B0604020202020204" pitchFamily="34" charset="0"/>
            </a:endParaRP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endParaRPr lang="sv-SE" sz="3500">
              <a:solidFill>
                <a:schemeClr val="bg2">
                  <a:lumMod val="10000"/>
                </a:schemeClr>
              </a:solidFill>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3500">
              <a:solidFill>
                <a:schemeClr val="bg2">
                  <a:lumMod val="10000"/>
                </a:schemeClr>
              </a:solidFill>
              <a:latin typeface="Arial" panose="020B0604020202020204" pitchFamily="34" charset="0"/>
              <a:cs typeface="Arial" panose="020B0604020202020204" pitchFamily="34" charset="0"/>
            </a:endParaRPr>
          </a:p>
        </p:txBody>
      </p:sp>
      <p:sp>
        <p:nvSpPr>
          <p:cNvPr id="7" name="Handlingsplan">
            <a:extLst>
              <a:ext uri="{FF2B5EF4-FFF2-40B4-BE49-F238E27FC236}">
                <a16:creationId xmlns:a16="http://schemas.microsoft.com/office/drawing/2014/main" id="{2DEBE5B5-1CCB-CED2-2F20-1C9A86FD225F}"/>
              </a:ext>
            </a:extLst>
          </p:cNvPr>
          <p:cNvSpPr txBox="1">
            <a:spLocks/>
          </p:cNvSpPr>
          <p:nvPr/>
        </p:nvSpPr>
        <p:spPr>
          <a:xfrm>
            <a:off x="1193843" y="656873"/>
            <a:ext cx="11680769" cy="16146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lvl1pPr marL="0" marR="0" indent="0" algn="l" defTabSz="2438338" rtl="0" latinLnBrk="0">
              <a:lnSpc>
                <a:spcPct val="100000"/>
              </a:lnSpc>
              <a:spcBef>
                <a:spcPts val="0"/>
              </a:spcBef>
              <a:spcAft>
                <a:spcPts val="0"/>
              </a:spcAft>
              <a:buClrTx/>
              <a:buSzTx/>
              <a:buFontTx/>
              <a:buNone/>
              <a:tabLst/>
              <a:defRPr sz="8500" b="0" i="0" u="none" strike="noStrike" cap="none" spc="-170" baseline="0">
                <a:solidFill>
                  <a:srgbClr val="020763"/>
                </a:solidFill>
                <a:uFillTx/>
                <a:latin typeface="PraterSansOne-Bold"/>
                <a:ea typeface="PraterSansOne-Bold"/>
                <a:cs typeface="PraterSansOne-Bold"/>
                <a:sym typeface="PraterSansOne-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7500" b="1">
                <a:solidFill>
                  <a:schemeClr val="bg2">
                    <a:lumMod val="10000"/>
                  </a:schemeClr>
                </a:solidFill>
                <a:latin typeface="Arial" panose="020B0604020202020204" pitchFamily="34" charset="0"/>
                <a:cs typeface="Arial" panose="020B0604020202020204" pitchFamily="34" charset="0"/>
              </a:rPr>
              <a:t>Nulägesanalys</a:t>
            </a:r>
          </a:p>
        </p:txBody>
      </p:sp>
      <p:graphicFrame>
        <p:nvGraphicFramePr>
          <p:cNvPr id="2" name="Tabell 2">
            <a:extLst>
              <a:ext uri="{FF2B5EF4-FFF2-40B4-BE49-F238E27FC236}">
                <a16:creationId xmlns:a16="http://schemas.microsoft.com/office/drawing/2014/main" id="{7E62D4AD-BA6C-EA40-81D4-ECDEA6F05FE4}"/>
              </a:ext>
            </a:extLst>
          </p:cNvPr>
          <p:cNvGraphicFramePr>
            <a:graphicFrameLocks noGrp="1"/>
          </p:cNvGraphicFramePr>
          <p:nvPr>
            <p:extLst>
              <p:ext uri="{D42A27DB-BD31-4B8C-83A1-F6EECF244321}">
                <p14:modId xmlns:p14="http://schemas.microsoft.com/office/powerpoint/2010/main" val="3415604215"/>
              </p:ext>
            </p:extLst>
          </p:nvPr>
        </p:nvGraphicFramePr>
        <p:xfrm>
          <a:off x="1193842" y="8801566"/>
          <a:ext cx="11264857" cy="4182489"/>
        </p:xfrm>
        <a:graphic>
          <a:graphicData uri="http://schemas.openxmlformats.org/drawingml/2006/table">
            <a:tbl>
              <a:tblPr firstRow="1" bandRow="1">
                <a:tableStyleId>{5940675A-B579-460E-94D1-54222C63F5DA}</a:tableStyleId>
              </a:tblPr>
              <a:tblGrid>
                <a:gridCol w="11264857">
                  <a:extLst>
                    <a:ext uri="{9D8B030D-6E8A-4147-A177-3AD203B41FA5}">
                      <a16:colId xmlns:a16="http://schemas.microsoft.com/office/drawing/2014/main" val="3490773532"/>
                    </a:ext>
                  </a:extLst>
                </a:gridCol>
              </a:tblGrid>
              <a:tr h="4182489">
                <a:tc>
                  <a:txBody>
                    <a:bodyPr/>
                    <a:lstStyle/>
                    <a:p>
                      <a:endParaRPr lang="sv-SE"/>
                    </a:p>
                  </a:txBody>
                  <a:tcPr>
                    <a:solidFill>
                      <a:schemeClr val="accent1">
                        <a:lumMod val="20000"/>
                        <a:lumOff val="80000"/>
                        <a:alpha val="30000"/>
                      </a:schemeClr>
                    </a:solidFill>
                  </a:tcPr>
                </a:tc>
                <a:extLst>
                  <a:ext uri="{0D108BD9-81ED-4DB2-BD59-A6C34878D82A}">
                    <a16:rowId xmlns:a16="http://schemas.microsoft.com/office/drawing/2014/main" val="4187949961"/>
                  </a:ext>
                </a:extLst>
              </a:tr>
            </a:tbl>
          </a:graphicData>
        </a:graphic>
      </p:graphicFrame>
      <p:sp>
        <p:nvSpPr>
          <p:cNvPr id="3" name="textruta 2">
            <a:extLst>
              <a:ext uri="{FF2B5EF4-FFF2-40B4-BE49-F238E27FC236}">
                <a16:creationId xmlns:a16="http://schemas.microsoft.com/office/drawing/2014/main" id="{E9633E8F-C4A1-C14B-A3C0-F2AE7283A7DD}"/>
              </a:ext>
            </a:extLst>
          </p:cNvPr>
          <p:cNvSpPr txBox="1"/>
          <p:nvPr/>
        </p:nvSpPr>
        <p:spPr>
          <a:xfrm>
            <a:off x="12874612" y="0"/>
            <a:ext cx="11201399" cy="9305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a:solidFill>
                  <a:schemeClr val="bg2">
                    <a:lumMod val="10000"/>
                  </a:schemeClr>
                </a:solidFill>
                <a:highlight>
                  <a:srgbClr val="FFFF00"/>
                </a:highlight>
                <a:latin typeface="Arial" panose="020B0604020202020204" pitchFamily="34" charset="0"/>
                <a:cs typeface="Arial" panose="020B0604020202020204" pitchFamily="34" charset="0"/>
              </a:rPr>
              <a:t>Hur ser kommunikationen med exempelvis fastighetsvärd och medarbetare ut?</a:t>
            </a: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endParaRPr lang="sv-SE" sz="3500">
              <a:solidFill>
                <a:schemeClr val="bg2">
                  <a:lumMod val="10000"/>
                </a:schemeClr>
              </a:solidFill>
              <a:highlight>
                <a:srgbClr val="FFFF00"/>
              </a:highlight>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3500">
              <a:solidFill>
                <a:schemeClr val="bg2">
                  <a:lumMod val="10000"/>
                </a:schemeClr>
              </a:solidFill>
              <a:highlight>
                <a:srgbClr val="FFFF00"/>
              </a:highlight>
              <a:latin typeface="Arial" panose="020B0604020202020204" pitchFamily="34" charset="0"/>
              <a:cs typeface="Arial" panose="020B0604020202020204" pitchFamily="34" charset="0"/>
            </a:endParaRP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endParaRPr lang="sv-SE" sz="3500">
              <a:solidFill>
                <a:schemeClr val="bg2">
                  <a:lumMod val="10000"/>
                </a:schemeClr>
              </a:solidFill>
              <a:highlight>
                <a:srgbClr val="FFFF00"/>
              </a:highlight>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3500">
              <a:solidFill>
                <a:schemeClr val="bg2">
                  <a:lumMod val="10000"/>
                </a:schemeClr>
              </a:solidFill>
              <a:highlight>
                <a:srgbClr val="FFFF00"/>
              </a:highlight>
              <a:latin typeface="Arial" panose="020B0604020202020204" pitchFamily="34" charset="0"/>
              <a:cs typeface="Arial" panose="020B0604020202020204" pitchFamily="34" charset="0"/>
            </a:endParaRP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a:solidFill>
                  <a:schemeClr val="bg2">
                    <a:lumMod val="10000"/>
                  </a:schemeClr>
                </a:solidFill>
                <a:highlight>
                  <a:srgbClr val="FFFF00"/>
                </a:highlight>
                <a:latin typeface="Arial" panose="020B0604020202020204" pitchFamily="34" charset="0"/>
                <a:cs typeface="Arial" panose="020B0604020202020204" pitchFamily="34" charset="0"/>
              </a:rPr>
              <a:t>Möjligheter/styrkor och utmaningar/svagheter för </a:t>
            </a:r>
            <a:br>
              <a:rPr lang="sv-SE" sz="3500">
                <a:solidFill>
                  <a:schemeClr val="bg2">
                    <a:lumMod val="10000"/>
                  </a:schemeClr>
                </a:solidFill>
                <a:highlight>
                  <a:srgbClr val="FFFF00"/>
                </a:highlight>
                <a:latin typeface="Arial" panose="020B0604020202020204" pitchFamily="34" charset="0"/>
                <a:cs typeface="Arial" panose="020B0604020202020204" pitchFamily="34" charset="0"/>
              </a:rPr>
            </a:br>
            <a:r>
              <a:rPr lang="sv-SE" sz="3500">
                <a:solidFill>
                  <a:schemeClr val="bg2">
                    <a:lumMod val="10000"/>
                  </a:schemeClr>
                </a:solidFill>
                <a:highlight>
                  <a:srgbClr val="FFFF00"/>
                </a:highlight>
                <a:latin typeface="Arial" panose="020B0604020202020204" pitchFamily="34" charset="0"/>
                <a:cs typeface="Arial" panose="020B0604020202020204" pitchFamily="34" charset="0"/>
              </a:rPr>
              <a:t>ert arbete – exempelvis inflytande över arbetsplatsens fysiska utformning, engagemang hos medarbetare etc.</a:t>
            </a:r>
          </a:p>
          <a:p>
            <a:pPr marL="0" marR="0" indent="0" algn="ctr" defTabSz="2438338"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5E5E5E"/>
              </a:solidFill>
              <a:effectLst/>
              <a:uFillTx/>
              <a:latin typeface="+mn-lt"/>
              <a:ea typeface="+mn-ea"/>
              <a:cs typeface="+mn-cs"/>
              <a:sym typeface="Helvetica Neue"/>
            </a:endParaRPr>
          </a:p>
        </p:txBody>
      </p:sp>
      <p:graphicFrame>
        <p:nvGraphicFramePr>
          <p:cNvPr id="4" name="Tabell 2">
            <a:extLst>
              <a:ext uri="{FF2B5EF4-FFF2-40B4-BE49-F238E27FC236}">
                <a16:creationId xmlns:a16="http://schemas.microsoft.com/office/drawing/2014/main" id="{541BAE67-59E3-0740-9677-C801F428131B}"/>
              </a:ext>
            </a:extLst>
          </p:cNvPr>
          <p:cNvGraphicFramePr>
            <a:graphicFrameLocks noGrp="1"/>
          </p:cNvGraphicFramePr>
          <p:nvPr>
            <p:extLst>
              <p:ext uri="{D42A27DB-BD31-4B8C-83A1-F6EECF244321}">
                <p14:modId xmlns:p14="http://schemas.microsoft.com/office/powerpoint/2010/main" val="4107357787"/>
              </p:ext>
            </p:extLst>
          </p:nvPr>
        </p:nvGraphicFramePr>
        <p:xfrm>
          <a:off x="12906340" y="1818269"/>
          <a:ext cx="11264857" cy="4154380"/>
        </p:xfrm>
        <a:graphic>
          <a:graphicData uri="http://schemas.openxmlformats.org/drawingml/2006/table">
            <a:tbl>
              <a:tblPr firstRow="1" bandRow="1">
                <a:tableStyleId>{5940675A-B579-460E-94D1-54222C63F5DA}</a:tableStyleId>
              </a:tblPr>
              <a:tblGrid>
                <a:gridCol w="11264857">
                  <a:extLst>
                    <a:ext uri="{9D8B030D-6E8A-4147-A177-3AD203B41FA5}">
                      <a16:colId xmlns:a16="http://schemas.microsoft.com/office/drawing/2014/main" val="3490773532"/>
                    </a:ext>
                  </a:extLst>
                </a:gridCol>
              </a:tblGrid>
              <a:tr h="4154380">
                <a:tc>
                  <a:txBody>
                    <a:bodyPr/>
                    <a:lstStyle/>
                    <a:p>
                      <a:endParaRPr lang="sv-SE"/>
                    </a:p>
                    <a:p>
                      <a:endParaRPr lang="sv-SE"/>
                    </a:p>
                    <a:p>
                      <a:endParaRPr lang="sv-SE"/>
                    </a:p>
                    <a:p>
                      <a:endParaRPr lang="sv-SE"/>
                    </a:p>
                  </a:txBody>
                  <a:tcPr>
                    <a:solidFill>
                      <a:schemeClr val="accent1">
                        <a:lumMod val="20000"/>
                        <a:lumOff val="80000"/>
                        <a:alpha val="29699"/>
                      </a:schemeClr>
                    </a:solidFill>
                  </a:tcPr>
                </a:tc>
                <a:extLst>
                  <a:ext uri="{0D108BD9-81ED-4DB2-BD59-A6C34878D82A}">
                    <a16:rowId xmlns:a16="http://schemas.microsoft.com/office/drawing/2014/main" val="4187949961"/>
                  </a:ext>
                </a:extLst>
              </a:tr>
            </a:tbl>
          </a:graphicData>
        </a:graphic>
      </p:graphicFrame>
      <p:graphicFrame>
        <p:nvGraphicFramePr>
          <p:cNvPr id="5" name="Tabell 2">
            <a:extLst>
              <a:ext uri="{FF2B5EF4-FFF2-40B4-BE49-F238E27FC236}">
                <a16:creationId xmlns:a16="http://schemas.microsoft.com/office/drawing/2014/main" id="{9D8F8529-C3B4-784F-9623-B0DD35E024AB}"/>
              </a:ext>
            </a:extLst>
          </p:cNvPr>
          <p:cNvGraphicFramePr>
            <a:graphicFrameLocks noGrp="1"/>
          </p:cNvGraphicFramePr>
          <p:nvPr>
            <p:extLst>
              <p:ext uri="{D42A27DB-BD31-4B8C-83A1-F6EECF244321}">
                <p14:modId xmlns:p14="http://schemas.microsoft.com/office/powerpoint/2010/main" val="1393348107"/>
              </p:ext>
            </p:extLst>
          </p:nvPr>
        </p:nvGraphicFramePr>
        <p:xfrm>
          <a:off x="12906340" y="8830140"/>
          <a:ext cx="11264857" cy="4154381"/>
        </p:xfrm>
        <a:graphic>
          <a:graphicData uri="http://schemas.openxmlformats.org/drawingml/2006/table">
            <a:tbl>
              <a:tblPr firstRow="1" bandRow="1">
                <a:tableStyleId>{5940675A-B579-460E-94D1-54222C63F5DA}</a:tableStyleId>
              </a:tblPr>
              <a:tblGrid>
                <a:gridCol w="11264857">
                  <a:extLst>
                    <a:ext uri="{9D8B030D-6E8A-4147-A177-3AD203B41FA5}">
                      <a16:colId xmlns:a16="http://schemas.microsoft.com/office/drawing/2014/main" val="3490773532"/>
                    </a:ext>
                  </a:extLst>
                </a:gridCol>
              </a:tblGrid>
              <a:tr h="4154381">
                <a:tc>
                  <a:txBody>
                    <a:bodyPr/>
                    <a:lstStyle/>
                    <a:p>
                      <a:endParaRPr lang="sv-SE"/>
                    </a:p>
                  </a:txBody>
                  <a:tcPr>
                    <a:solidFill>
                      <a:schemeClr val="accent1">
                        <a:lumMod val="20000"/>
                        <a:lumOff val="80000"/>
                        <a:alpha val="30000"/>
                      </a:schemeClr>
                    </a:solidFill>
                  </a:tcPr>
                </a:tc>
                <a:extLst>
                  <a:ext uri="{0D108BD9-81ED-4DB2-BD59-A6C34878D82A}">
                    <a16:rowId xmlns:a16="http://schemas.microsoft.com/office/drawing/2014/main" val="4187949961"/>
                  </a:ext>
                </a:extLst>
              </a:tr>
            </a:tbl>
          </a:graphicData>
        </a:graphic>
      </p:graphicFrame>
    </p:spTree>
    <p:extLst>
      <p:ext uri="{BB962C8B-B14F-4D97-AF65-F5344CB8AC3E}">
        <p14:creationId xmlns:p14="http://schemas.microsoft.com/office/powerpoint/2010/main" val="63715538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andlingsplan">
            <a:extLst>
              <a:ext uri="{FF2B5EF4-FFF2-40B4-BE49-F238E27FC236}">
                <a16:creationId xmlns:a16="http://schemas.microsoft.com/office/drawing/2014/main" id="{2DEBE5B5-1CCB-CED2-2F20-1C9A86FD225F}"/>
              </a:ext>
            </a:extLst>
          </p:cNvPr>
          <p:cNvSpPr txBox="1">
            <a:spLocks/>
          </p:cNvSpPr>
          <p:nvPr/>
        </p:nvSpPr>
        <p:spPr>
          <a:xfrm>
            <a:off x="1193843" y="656872"/>
            <a:ext cx="15966397" cy="1614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0" marR="0" indent="0" algn="l" defTabSz="2438338" rtl="0" latinLnBrk="0">
              <a:lnSpc>
                <a:spcPct val="100000"/>
              </a:lnSpc>
              <a:spcBef>
                <a:spcPts val="0"/>
              </a:spcBef>
              <a:spcAft>
                <a:spcPts val="0"/>
              </a:spcAft>
              <a:buClrTx/>
              <a:buSzTx/>
              <a:buFontTx/>
              <a:buNone/>
              <a:tabLst/>
              <a:defRPr sz="8500" b="0" i="0" u="none" strike="noStrike" cap="none" spc="-170" baseline="0">
                <a:solidFill>
                  <a:srgbClr val="020763"/>
                </a:solidFill>
                <a:uFillTx/>
                <a:latin typeface="PraterSansOne-Bold"/>
                <a:ea typeface="PraterSansOne-Bold"/>
                <a:cs typeface="PraterSansOne-Bold"/>
                <a:sym typeface="PraterSansOne-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7500" b="1">
                <a:solidFill>
                  <a:schemeClr val="bg2">
                    <a:lumMod val="10000"/>
                  </a:schemeClr>
                </a:solidFill>
                <a:latin typeface="Arial" panose="020B0604020202020204" pitchFamily="34" charset="0"/>
                <a:cs typeface="Arial" panose="020B0604020202020204" pitchFamily="34" charset="0"/>
              </a:rPr>
              <a:t>Uppfyllda stjärnor och kriterier</a:t>
            </a:r>
          </a:p>
        </p:txBody>
      </p:sp>
      <p:pic>
        <p:nvPicPr>
          <p:cNvPr id="4" name="Picture 3">
            <a:extLst>
              <a:ext uri="{FF2B5EF4-FFF2-40B4-BE49-F238E27FC236}">
                <a16:creationId xmlns:a16="http://schemas.microsoft.com/office/drawing/2014/main" id="{0667B371-E78B-254D-7318-670DD60928CB}"/>
              </a:ext>
            </a:extLst>
          </p:cNvPr>
          <p:cNvPicPr>
            <a:picLocks noChangeAspect="1"/>
          </p:cNvPicPr>
          <p:nvPr/>
        </p:nvPicPr>
        <p:blipFill>
          <a:blip r:embed="rId2"/>
          <a:stretch>
            <a:fillRect/>
          </a:stretch>
        </p:blipFill>
        <p:spPr>
          <a:xfrm>
            <a:off x="727710" y="2140867"/>
            <a:ext cx="1714500" cy="1333500"/>
          </a:xfrm>
          <a:prstGeom prst="rect">
            <a:avLst/>
          </a:prstGeom>
        </p:spPr>
      </p:pic>
      <p:sp>
        <p:nvSpPr>
          <p:cNvPr id="5" name="Rectangle 4">
            <a:extLst>
              <a:ext uri="{FF2B5EF4-FFF2-40B4-BE49-F238E27FC236}">
                <a16:creationId xmlns:a16="http://schemas.microsoft.com/office/drawing/2014/main" id="{77E274B6-1C1A-324A-012A-A1173506A2DB}"/>
              </a:ext>
            </a:extLst>
          </p:cNvPr>
          <p:cNvSpPr/>
          <p:nvPr/>
        </p:nvSpPr>
        <p:spPr>
          <a:xfrm>
            <a:off x="1341120" y="3886118"/>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Bakgrund…">
            <a:extLst>
              <a:ext uri="{FF2B5EF4-FFF2-40B4-BE49-F238E27FC236}">
                <a16:creationId xmlns:a16="http://schemas.microsoft.com/office/drawing/2014/main" id="{27705DF5-EB83-DC33-3C27-CBC7644523D4}"/>
              </a:ext>
            </a:extLst>
          </p:cNvPr>
          <p:cNvSpPr txBox="1"/>
          <p:nvPr/>
        </p:nvSpPr>
        <p:spPr>
          <a:xfrm>
            <a:off x="2072640" y="4618997"/>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Tjänstecyklar</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E52257C-0BB4-2E59-6903-A795224F9DA2}"/>
              </a:ext>
            </a:extLst>
          </p:cNvPr>
          <p:cNvSpPr/>
          <p:nvPr/>
        </p:nvSpPr>
        <p:spPr>
          <a:xfrm>
            <a:off x="1341120" y="4711254"/>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Bakgrund…">
            <a:extLst>
              <a:ext uri="{FF2B5EF4-FFF2-40B4-BE49-F238E27FC236}">
                <a16:creationId xmlns:a16="http://schemas.microsoft.com/office/drawing/2014/main" id="{E2413043-377E-C770-A542-10C04A14069F}"/>
              </a:ext>
            </a:extLst>
          </p:cNvPr>
          <p:cNvSpPr txBox="1"/>
          <p:nvPr/>
        </p:nvSpPr>
        <p:spPr>
          <a:xfrm>
            <a:off x="2072640" y="5444133"/>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Cykelhjälmar</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4D63983-BAE7-2F25-C980-1822462670F6}"/>
              </a:ext>
            </a:extLst>
          </p:cNvPr>
          <p:cNvSpPr/>
          <p:nvPr/>
        </p:nvSpPr>
        <p:spPr>
          <a:xfrm>
            <a:off x="1341120" y="5536390"/>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Bakgrund…">
            <a:extLst>
              <a:ext uri="{FF2B5EF4-FFF2-40B4-BE49-F238E27FC236}">
                <a16:creationId xmlns:a16="http://schemas.microsoft.com/office/drawing/2014/main" id="{38364BED-66C2-8F5A-3199-DF610466DA33}"/>
              </a:ext>
            </a:extLst>
          </p:cNvPr>
          <p:cNvSpPr txBox="1"/>
          <p:nvPr/>
        </p:nvSpPr>
        <p:spPr>
          <a:xfrm>
            <a:off x="2072640" y="6269269"/>
            <a:ext cx="576072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Cykelpump</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87765D0-4328-D3E6-1607-BC7780C7D07D}"/>
              </a:ext>
            </a:extLst>
          </p:cNvPr>
          <p:cNvSpPr/>
          <p:nvPr/>
        </p:nvSpPr>
        <p:spPr>
          <a:xfrm>
            <a:off x="1341120" y="6361526"/>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Bakgrund…">
            <a:extLst>
              <a:ext uri="{FF2B5EF4-FFF2-40B4-BE49-F238E27FC236}">
                <a16:creationId xmlns:a16="http://schemas.microsoft.com/office/drawing/2014/main" id="{F89E9777-5BC0-DF3B-811C-5E8C4B037867}"/>
              </a:ext>
            </a:extLst>
          </p:cNvPr>
          <p:cNvSpPr txBox="1"/>
          <p:nvPr/>
        </p:nvSpPr>
        <p:spPr>
          <a:xfrm>
            <a:off x="2072640" y="7111288"/>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dirty="0">
                <a:solidFill>
                  <a:schemeClr val="bg2">
                    <a:lumMod val="10000"/>
                  </a:schemeClr>
                </a:solidFill>
                <a:latin typeface="Arial" panose="020B0604020202020204" pitchFamily="34" charset="0"/>
                <a:cs typeface="Arial" panose="020B0604020202020204" pitchFamily="34" charset="0"/>
              </a:rPr>
              <a:t>Cykelombud</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dirty="0">
              <a:solidFill>
                <a:schemeClr val="bg2">
                  <a:lumMod val="1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11D4056-9809-7B2D-AD50-9BFCCBBAF596}"/>
              </a:ext>
            </a:extLst>
          </p:cNvPr>
          <p:cNvSpPr/>
          <p:nvPr/>
        </p:nvSpPr>
        <p:spPr>
          <a:xfrm>
            <a:off x="1341120" y="7203545"/>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Bakgrund…">
            <a:extLst>
              <a:ext uri="{FF2B5EF4-FFF2-40B4-BE49-F238E27FC236}">
                <a16:creationId xmlns:a16="http://schemas.microsoft.com/office/drawing/2014/main" id="{1D8124A2-16D4-718E-A350-142AF42A7ADF}"/>
              </a:ext>
            </a:extLst>
          </p:cNvPr>
          <p:cNvSpPr txBox="1"/>
          <p:nvPr/>
        </p:nvSpPr>
        <p:spPr>
          <a:xfrm>
            <a:off x="2072640" y="7936424"/>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dirty="0">
                <a:solidFill>
                  <a:schemeClr val="bg2">
                    <a:lumMod val="10000"/>
                  </a:schemeClr>
                </a:solidFill>
                <a:latin typeface="Arial" panose="020B0604020202020204" pitchFamily="34" charset="0"/>
                <a:cs typeface="Arial" panose="020B0604020202020204" pitchFamily="34" charset="0"/>
              </a:rPr>
              <a:t>Cykelinformation</a:t>
            </a:r>
          </a:p>
        </p:txBody>
      </p:sp>
      <p:sp>
        <p:nvSpPr>
          <p:cNvPr id="24" name="Rectangle 23">
            <a:extLst>
              <a:ext uri="{FF2B5EF4-FFF2-40B4-BE49-F238E27FC236}">
                <a16:creationId xmlns:a16="http://schemas.microsoft.com/office/drawing/2014/main" id="{59EAC08E-F94F-C875-2AD1-658655644236}"/>
              </a:ext>
            </a:extLst>
          </p:cNvPr>
          <p:cNvSpPr/>
          <p:nvPr/>
        </p:nvSpPr>
        <p:spPr>
          <a:xfrm>
            <a:off x="1341120" y="8028681"/>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Bakgrund…">
            <a:extLst>
              <a:ext uri="{FF2B5EF4-FFF2-40B4-BE49-F238E27FC236}">
                <a16:creationId xmlns:a16="http://schemas.microsoft.com/office/drawing/2014/main" id="{F72179BB-C35D-2581-BA09-C0992B6F6FB8}"/>
              </a:ext>
            </a:extLst>
          </p:cNvPr>
          <p:cNvSpPr txBox="1"/>
          <p:nvPr/>
        </p:nvSpPr>
        <p:spPr>
          <a:xfrm>
            <a:off x="2072640" y="8761560"/>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3500">
              <a:solidFill>
                <a:schemeClr val="bg2">
                  <a:lumMod val="10000"/>
                </a:schemeClr>
              </a:solidFill>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37" name="Bakgrund…">
            <a:extLst>
              <a:ext uri="{FF2B5EF4-FFF2-40B4-BE49-F238E27FC236}">
                <a16:creationId xmlns:a16="http://schemas.microsoft.com/office/drawing/2014/main" id="{EE144DC2-AFCF-8EC8-330D-AF4D79D22A01}"/>
              </a:ext>
            </a:extLst>
          </p:cNvPr>
          <p:cNvSpPr txBox="1"/>
          <p:nvPr/>
        </p:nvSpPr>
        <p:spPr>
          <a:xfrm>
            <a:off x="17446759" y="220216"/>
            <a:ext cx="6727583" cy="2051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highlight>
                  <a:srgbClr val="FFFF00"/>
                </a:highlight>
                <a:latin typeface="Arial"/>
                <a:cs typeface="Arial"/>
              </a:rPr>
              <a:t>Ringa in uppfyllda stjärnor och markera uppfyllda kriterier genom att sätta ett kryss i respektive ruta. Beskrivningar av kriterierna hittar ni på cykelvanligast.se. </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highlight>
                <a:srgbClr val="FFFF00"/>
              </a:highlight>
              <a:latin typeface="Arial" panose="020B0604020202020204" pitchFamily="34" charset="0"/>
              <a:cs typeface="Arial" panose="020B0604020202020204" pitchFamily="34" charset="0"/>
            </a:endParaRPr>
          </a:p>
        </p:txBody>
      </p:sp>
      <p:sp>
        <p:nvSpPr>
          <p:cNvPr id="160" name="Bakgrund…"/>
          <p:cNvSpPr txBox="1"/>
          <p:nvPr/>
        </p:nvSpPr>
        <p:spPr>
          <a:xfrm>
            <a:off x="2072640" y="3825312"/>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Cykelparkering</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3BA8DE98-27B2-7331-9238-0BE9AA27BA16}"/>
              </a:ext>
            </a:extLst>
          </p:cNvPr>
          <p:cNvSpPr/>
          <p:nvPr/>
        </p:nvSpPr>
        <p:spPr>
          <a:xfrm>
            <a:off x="907324" y="2120769"/>
            <a:ext cx="1439009" cy="1439009"/>
          </a:xfrm>
          <a:prstGeom prst="ellipse">
            <a:avLst/>
          </a:prstGeom>
          <a:noFill/>
          <a:ln w="254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 name="Bakgrund…">
            <a:extLst>
              <a:ext uri="{FF2B5EF4-FFF2-40B4-BE49-F238E27FC236}">
                <a16:creationId xmlns:a16="http://schemas.microsoft.com/office/drawing/2014/main" id="{6FCFA9DC-9746-FA63-C0F9-80B2DB2AFFC6}"/>
              </a:ext>
            </a:extLst>
          </p:cNvPr>
          <p:cNvSpPr txBox="1"/>
          <p:nvPr/>
        </p:nvSpPr>
        <p:spPr>
          <a:xfrm>
            <a:off x="8213192" y="5443179"/>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Cykelverktyg</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A17DAEBC-2D80-2CA7-231E-8C8FD2FA1B4D}"/>
              </a:ext>
            </a:extLst>
          </p:cNvPr>
          <p:cNvSpPr/>
          <p:nvPr/>
        </p:nvSpPr>
        <p:spPr>
          <a:xfrm>
            <a:off x="7481672" y="5508642"/>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 name="Bakgrund…">
            <a:extLst>
              <a:ext uri="{FF2B5EF4-FFF2-40B4-BE49-F238E27FC236}">
                <a16:creationId xmlns:a16="http://schemas.microsoft.com/office/drawing/2014/main" id="{826087C3-65EE-5E8A-BB1F-04F3D01FD0F3}"/>
              </a:ext>
            </a:extLst>
          </p:cNvPr>
          <p:cNvSpPr txBox="1"/>
          <p:nvPr/>
        </p:nvSpPr>
        <p:spPr>
          <a:xfrm>
            <a:off x="8213192" y="6241521"/>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Cykelutrustning</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2DE1A592-FBA5-C9F5-0F43-9D92E257A713}"/>
              </a:ext>
            </a:extLst>
          </p:cNvPr>
          <p:cNvSpPr/>
          <p:nvPr/>
        </p:nvSpPr>
        <p:spPr>
          <a:xfrm>
            <a:off x="7481672" y="6333778"/>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Bakgrund…">
            <a:extLst>
              <a:ext uri="{FF2B5EF4-FFF2-40B4-BE49-F238E27FC236}">
                <a16:creationId xmlns:a16="http://schemas.microsoft.com/office/drawing/2014/main" id="{5CCF4B9C-BF9F-0B1A-C82C-6627B6F47E31}"/>
              </a:ext>
            </a:extLst>
          </p:cNvPr>
          <p:cNvSpPr txBox="1"/>
          <p:nvPr/>
        </p:nvSpPr>
        <p:spPr>
          <a:xfrm>
            <a:off x="8213192" y="7083540"/>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Styrdokument</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6D0203CB-8279-6A3C-89AC-B5F6AF97BFB9}"/>
              </a:ext>
            </a:extLst>
          </p:cNvPr>
          <p:cNvSpPr/>
          <p:nvPr/>
        </p:nvSpPr>
        <p:spPr>
          <a:xfrm>
            <a:off x="7481672" y="7175797"/>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Bakgrund…">
            <a:extLst>
              <a:ext uri="{FF2B5EF4-FFF2-40B4-BE49-F238E27FC236}">
                <a16:creationId xmlns:a16="http://schemas.microsoft.com/office/drawing/2014/main" id="{0AFE0661-99C6-96AC-2B08-6855DC782B9E}"/>
              </a:ext>
            </a:extLst>
          </p:cNvPr>
          <p:cNvSpPr txBox="1"/>
          <p:nvPr/>
        </p:nvSpPr>
        <p:spPr>
          <a:xfrm>
            <a:off x="8213192" y="7908676"/>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Mätning</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3AAC1184-B0C2-9FC6-D473-B516600B0269}"/>
              </a:ext>
            </a:extLst>
          </p:cNvPr>
          <p:cNvSpPr/>
          <p:nvPr/>
        </p:nvSpPr>
        <p:spPr>
          <a:xfrm>
            <a:off x="7481672" y="8000933"/>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6" name="Bakgrund…">
            <a:extLst>
              <a:ext uri="{FF2B5EF4-FFF2-40B4-BE49-F238E27FC236}">
                <a16:creationId xmlns:a16="http://schemas.microsoft.com/office/drawing/2014/main" id="{FFEDC350-AB0B-2330-31F9-6E8025EB0939}"/>
              </a:ext>
            </a:extLst>
          </p:cNvPr>
          <p:cNvSpPr txBox="1"/>
          <p:nvPr/>
        </p:nvSpPr>
        <p:spPr>
          <a:xfrm>
            <a:off x="8213192" y="8733812"/>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Cykelaktivitet</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28CEF708-24B5-ED18-1067-DC6C33F79498}"/>
              </a:ext>
            </a:extLst>
          </p:cNvPr>
          <p:cNvSpPr/>
          <p:nvPr/>
        </p:nvSpPr>
        <p:spPr>
          <a:xfrm>
            <a:off x="7481672" y="8826069"/>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5" name="Bakgrund…">
            <a:extLst>
              <a:ext uri="{FF2B5EF4-FFF2-40B4-BE49-F238E27FC236}">
                <a16:creationId xmlns:a16="http://schemas.microsoft.com/office/drawing/2014/main" id="{205A0D6D-BD21-2919-5173-B0AD029FBBB3}"/>
              </a:ext>
            </a:extLst>
          </p:cNvPr>
          <p:cNvSpPr txBox="1"/>
          <p:nvPr/>
        </p:nvSpPr>
        <p:spPr>
          <a:xfrm>
            <a:off x="8213192" y="4616920"/>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err="1">
                <a:solidFill>
                  <a:schemeClr val="bg2">
                    <a:lumMod val="10000"/>
                  </a:schemeClr>
                </a:solidFill>
                <a:latin typeface="Arial" panose="020B0604020202020204" pitchFamily="34" charset="0"/>
                <a:cs typeface="Arial" panose="020B0604020202020204" pitchFamily="34" charset="0"/>
              </a:rPr>
              <a:t>Elcyklar</a:t>
            </a:r>
            <a:endParaRPr lang="sv-SE" sz="3500">
              <a:solidFill>
                <a:schemeClr val="bg2">
                  <a:lumMod val="10000"/>
                </a:schemeClr>
              </a:solidFill>
              <a:latin typeface="Arial" panose="020B0604020202020204" pitchFamily="34" charset="0"/>
              <a:cs typeface="Arial" panose="020B0604020202020204" pitchFamily="34" charset="0"/>
            </a:endParaRPr>
          </a:p>
        </p:txBody>
      </p:sp>
      <p:sp>
        <p:nvSpPr>
          <p:cNvPr id="136" name="Rectangle 135">
            <a:extLst>
              <a:ext uri="{FF2B5EF4-FFF2-40B4-BE49-F238E27FC236}">
                <a16:creationId xmlns:a16="http://schemas.microsoft.com/office/drawing/2014/main" id="{B91AB1B1-E78B-EAE5-9D20-1EEDA2E74EC5}"/>
              </a:ext>
            </a:extLst>
          </p:cNvPr>
          <p:cNvSpPr/>
          <p:nvPr/>
        </p:nvSpPr>
        <p:spPr>
          <a:xfrm>
            <a:off x="7481672" y="4709177"/>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1" name="Bakgrund…">
            <a:extLst>
              <a:ext uri="{FF2B5EF4-FFF2-40B4-BE49-F238E27FC236}">
                <a16:creationId xmlns:a16="http://schemas.microsoft.com/office/drawing/2014/main" id="{B5AEBD6F-8D9E-477F-DD97-6F11CE9964F5}"/>
              </a:ext>
            </a:extLst>
          </p:cNvPr>
          <p:cNvSpPr txBox="1"/>
          <p:nvPr/>
        </p:nvSpPr>
        <p:spPr>
          <a:xfrm>
            <a:off x="8213192" y="3827752"/>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Cykelparkering+</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142" name="Rectangle 141">
            <a:extLst>
              <a:ext uri="{FF2B5EF4-FFF2-40B4-BE49-F238E27FC236}">
                <a16:creationId xmlns:a16="http://schemas.microsoft.com/office/drawing/2014/main" id="{4E0ACBA2-576C-8DFC-E80D-AC7895D69920}"/>
              </a:ext>
            </a:extLst>
          </p:cNvPr>
          <p:cNvSpPr/>
          <p:nvPr/>
        </p:nvSpPr>
        <p:spPr>
          <a:xfrm>
            <a:off x="7481672" y="3920009"/>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43" name="Picture 142">
            <a:extLst>
              <a:ext uri="{FF2B5EF4-FFF2-40B4-BE49-F238E27FC236}">
                <a16:creationId xmlns:a16="http://schemas.microsoft.com/office/drawing/2014/main" id="{6A537F2C-0CB7-0F7C-7DD3-4E17CB78751E}"/>
              </a:ext>
            </a:extLst>
          </p:cNvPr>
          <p:cNvPicPr>
            <a:picLocks noChangeAspect="1"/>
          </p:cNvPicPr>
          <p:nvPr/>
        </p:nvPicPr>
        <p:blipFill>
          <a:blip r:embed="rId2"/>
          <a:stretch>
            <a:fillRect/>
          </a:stretch>
        </p:blipFill>
        <p:spPr>
          <a:xfrm>
            <a:off x="6868262" y="2139913"/>
            <a:ext cx="1714500" cy="1333500"/>
          </a:xfrm>
          <a:prstGeom prst="rect">
            <a:avLst/>
          </a:prstGeom>
        </p:spPr>
      </p:pic>
      <p:pic>
        <p:nvPicPr>
          <p:cNvPr id="144" name="Picture 143">
            <a:extLst>
              <a:ext uri="{FF2B5EF4-FFF2-40B4-BE49-F238E27FC236}">
                <a16:creationId xmlns:a16="http://schemas.microsoft.com/office/drawing/2014/main" id="{6EF88748-FA54-0D23-B937-7389B7149F21}"/>
              </a:ext>
            </a:extLst>
          </p:cNvPr>
          <p:cNvPicPr>
            <a:picLocks noChangeAspect="1"/>
          </p:cNvPicPr>
          <p:nvPr/>
        </p:nvPicPr>
        <p:blipFill rotWithShape="1">
          <a:blip r:embed="rId2"/>
          <a:srcRect l="16068" r="12178"/>
          <a:stretch/>
        </p:blipFill>
        <p:spPr>
          <a:xfrm>
            <a:off x="8399439" y="2148751"/>
            <a:ext cx="1230222" cy="1333500"/>
          </a:xfrm>
          <a:prstGeom prst="rect">
            <a:avLst/>
          </a:prstGeom>
        </p:spPr>
      </p:pic>
      <p:sp>
        <p:nvSpPr>
          <p:cNvPr id="145" name="Rectangle 144">
            <a:extLst>
              <a:ext uri="{FF2B5EF4-FFF2-40B4-BE49-F238E27FC236}">
                <a16:creationId xmlns:a16="http://schemas.microsoft.com/office/drawing/2014/main" id="{68EFD6E7-5ED7-794C-BE67-BCD9787DA493}"/>
              </a:ext>
            </a:extLst>
          </p:cNvPr>
          <p:cNvSpPr/>
          <p:nvPr/>
        </p:nvSpPr>
        <p:spPr>
          <a:xfrm>
            <a:off x="13481734" y="5475430"/>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6" name="Bakgrund…">
            <a:extLst>
              <a:ext uri="{FF2B5EF4-FFF2-40B4-BE49-F238E27FC236}">
                <a16:creationId xmlns:a16="http://schemas.microsoft.com/office/drawing/2014/main" id="{2F4411D2-562D-3C2B-A9BD-A99F97584BDA}"/>
              </a:ext>
            </a:extLst>
          </p:cNvPr>
          <p:cNvSpPr txBox="1"/>
          <p:nvPr/>
        </p:nvSpPr>
        <p:spPr>
          <a:xfrm>
            <a:off x="14213254" y="6208309"/>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err="1">
                <a:solidFill>
                  <a:schemeClr val="bg2">
                    <a:lumMod val="10000"/>
                  </a:schemeClr>
                </a:solidFill>
                <a:latin typeface="Arial" panose="020B0604020202020204" pitchFamily="34" charset="0"/>
                <a:cs typeface="Arial" panose="020B0604020202020204" pitchFamily="34" charset="0"/>
              </a:rPr>
              <a:t>Elcyklar</a:t>
            </a:r>
            <a:r>
              <a:rPr lang="sv-SE" sz="3500">
                <a:solidFill>
                  <a:schemeClr val="bg2">
                    <a:lumMod val="10000"/>
                  </a:schemeClr>
                </a:solidFill>
                <a:latin typeface="Arial" panose="020B0604020202020204" pitchFamily="34" charset="0"/>
                <a:cs typeface="Arial" panose="020B0604020202020204" pitchFamily="34" charset="0"/>
              </a:rPr>
              <a:t>+</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147" name="Rectangle 146">
            <a:extLst>
              <a:ext uri="{FF2B5EF4-FFF2-40B4-BE49-F238E27FC236}">
                <a16:creationId xmlns:a16="http://schemas.microsoft.com/office/drawing/2014/main" id="{CC3408D5-C134-F409-6EB0-DF6D930E3DE9}"/>
              </a:ext>
            </a:extLst>
          </p:cNvPr>
          <p:cNvSpPr/>
          <p:nvPr/>
        </p:nvSpPr>
        <p:spPr>
          <a:xfrm>
            <a:off x="13481734" y="6300566"/>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8" name="Bakgrund…">
            <a:extLst>
              <a:ext uri="{FF2B5EF4-FFF2-40B4-BE49-F238E27FC236}">
                <a16:creationId xmlns:a16="http://schemas.microsoft.com/office/drawing/2014/main" id="{94B4FEF9-5A56-4A9E-6AB3-500092E9E8D1}"/>
              </a:ext>
            </a:extLst>
          </p:cNvPr>
          <p:cNvSpPr txBox="1"/>
          <p:nvPr/>
        </p:nvSpPr>
        <p:spPr>
          <a:xfrm>
            <a:off x="14213254" y="7050328"/>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Tjänstecyklar+</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149" name="Rectangle 148">
            <a:extLst>
              <a:ext uri="{FF2B5EF4-FFF2-40B4-BE49-F238E27FC236}">
                <a16:creationId xmlns:a16="http://schemas.microsoft.com/office/drawing/2014/main" id="{ED4BA14F-6A9A-C323-2300-6EB80249C6C8}"/>
              </a:ext>
            </a:extLst>
          </p:cNvPr>
          <p:cNvSpPr/>
          <p:nvPr/>
        </p:nvSpPr>
        <p:spPr>
          <a:xfrm>
            <a:off x="13481734" y="7142585"/>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0" name="Bakgrund…">
            <a:extLst>
              <a:ext uri="{FF2B5EF4-FFF2-40B4-BE49-F238E27FC236}">
                <a16:creationId xmlns:a16="http://schemas.microsoft.com/office/drawing/2014/main" id="{AD761E0A-90C3-9049-E115-26B15341A5EA}"/>
              </a:ext>
            </a:extLst>
          </p:cNvPr>
          <p:cNvSpPr txBox="1"/>
          <p:nvPr/>
        </p:nvSpPr>
        <p:spPr>
          <a:xfrm>
            <a:off x="14213254" y="7875464"/>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Kompressorpump</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151" name="Rectangle 150">
            <a:extLst>
              <a:ext uri="{FF2B5EF4-FFF2-40B4-BE49-F238E27FC236}">
                <a16:creationId xmlns:a16="http://schemas.microsoft.com/office/drawing/2014/main" id="{9543233B-0109-EA8B-5819-15102B49A870}"/>
              </a:ext>
            </a:extLst>
          </p:cNvPr>
          <p:cNvSpPr/>
          <p:nvPr/>
        </p:nvSpPr>
        <p:spPr>
          <a:xfrm>
            <a:off x="13481734" y="7967721"/>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Bakgrund…">
            <a:extLst>
              <a:ext uri="{FF2B5EF4-FFF2-40B4-BE49-F238E27FC236}">
                <a16:creationId xmlns:a16="http://schemas.microsoft.com/office/drawing/2014/main" id="{3E452B6C-AD69-03D7-57A7-BECCF7A07FF2}"/>
              </a:ext>
            </a:extLst>
          </p:cNvPr>
          <p:cNvSpPr txBox="1"/>
          <p:nvPr/>
        </p:nvSpPr>
        <p:spPr>
          <a:xfrm>
            <a:off x="14213254" y="8700600"/>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Styrdokument+</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153" name="Rectangle 152">
            <a:extLst>
              <a:ext uri="{FF2B5EF4-FFF2-40B4-BE49-F238E27FC236}">
                <a16:creationId xmlns:a16="http://schemas.microsoft.com/office/drawing/2014/main" id="{7D7DE499-E807-AC26-C369-62DF12A26010}"/>
              </a:ext>
            </a:extLst>
          </p:cNvPr>
          <p:cNvSpPr/>
          <p:nvPr/>
        </p:nvSpPr>
        <p:spPr>
          <a:xfrm>
            <a:off x="13481734" y="8792857"/>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4" name="Bakgrund…">
            <a:extLst>
              <a:ext uri="{FF2B5EF4-FFF2-40B4-BE49-F238E27FC236}">
                <a16:creationId xmlns:a16="http://schemas.microsoft.com/office/drawing/2014/main" id="{5C019372-E8E0-6DDB-3B7A-62E936EA5706}"/>
              </a:ext>
            </a:extLst>
          </p:cNvPr>
          <p:cNvSpPr txBox="1"/>
          <p:nvPr/>
        </p:nvSpPr>
        <p:spPr>
          <a:xfrm>
            <a:off x="14213254" y="9525736"/>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Ledarskap</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155" name="Rectangle 154">
            <a:extLst>
              <a:ext uri="{FF2B5EF4-FFF2-40B4-BE49-F238E27FC236}">
                <a16:creationId xmlns:a16="http://schemas.microsoft.com/office/drawing/2014/main" id="{A839DE63-D592-66A1-28AD-3390DA18190B}"/>
              </a:ext>
            </a:extLst>
          </p:cNvPr>
          <p:cNvSpPr/>
          <p:nvPr/>
        </p:nvSpPr>
        <p:spPr>
          <a:xfrm>
            <a:off x="13481734" y="9617993"/>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6" name="Bakgrund…">
            <a:extLst>
              <a:ext uri="{FF2B5EF4-FFF2-40B4-BE49-F238E27FC236}">
                <a16:creationId xmlns:a16="http://schemas.microsoft.com/office/drawing/2014/main" id="{BC0690B7-A0B7-6145-195F-F2DAFA94B11F}"/>
              </a:ext>
            </a:extLst>
          </p:cNvPr>
          <p:cNvSpPr txBox="1"/>
          <p:nvPr/>
        </p:nvSpPr>
        <p:spPr>
          <a:xfrm>
            <a:off x="14213254" y="10350872"/>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Löneväxling</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157" name="Rectangle 156">
            <a:extLst>
              <a:ext uri="{FF2B5EF4-FFF2-40B4-BE49-F238E27FC236}">
                <a16:creationId xmlns:a16="http://schemas.microsoft.com/office/drawing/2014/main" id="{AD5F9EBA-B150-4217-A143-58D31C910C9C}"/>
              </a:ext>
            </a:extLst>
          </p:cNvPr>
          <p:cNvSpPr/>
          <p:nvPr/>
        </p:nvSpPr>
        <p:spPr>
          <a:xfrm>
            <a:off x="13481734" y="10443129"/>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8" name="Bakgrund…">
            <a:extLst>
              <a:ext uri="{FF2B5EF4-FFF2-40B4-BE49-F238E27FC236}">
                <a16:creationId xmlns:a16="http://schemas.microsoft.com/office/drawing/2014/main" id="{80B98DAE-061E-2B74-4E20-C16C80B2252D}"/>
              </a:ext>
            </a:extLst>
          </p:cNvPr>
          <p:cNvSpPr txBox="1"/>
          <p:nvPr/>
        </p:nvSpPr>
        <p:spPr>
          <a:xfrm>
            <a:off x="14213254" y="11176008"/>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Uppmuntran</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159" name="Rectangle 158">
            <a:extLst>
              <a:ext uri="{FF2B5EF4-FFF2-40B4-BE49-F238E27FC236}">
                <a16:creationId xmlns:a16="http://schemas.microsoft.com/office/drawing/2014/main" id="{3147383B-54C0-87DD-F967-6A5520373961}"/>
              </a:ext>
            </a:extLst>
          </p:cNvPr>
          <p:cNvSpPr/>
          <p:nvPr/>
        </p:nvSpPr>
        <p:spPr>
          <a:xfrm>
            <a:off x="13481734" y="11268265"/>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1" name="Bakgrund…">
            <a:extLst>
              <a:ext uri="{FF2B5EF4-FFF2-40B4-BE49-F238E27FC236}">
                <a16:creationId xmlns:a16="http://schemas.microsoft.com/office/drawing/2014/main" id="{532CD59F-16F4-21C4-9CEC-826291EBD802}"/>
              </a:ext>
            </a:extLst>
          </p:cNvPr>
          <p:cNvSpPr txBox="1"/>
          <p:nvPr/>
        </p:nvSpPr>
        <p:spPr>
          <a:xfrm>
            <a:off x="14213254" y="4583708"/>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Väderskydd</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162" name="Rectangle 161">
            <a:extLst>
              <a:ext uri="{FF2B5EF4-FFF2-40B4-BE49-F238E27FC236}">
                <a16:creationId xmlns:a16="http://schemas.microsoft.com/office/drawing/2014/main" id="{B84F07C4-296F-7AA9-051F-CCA294C3650E}"/>
              </a:ext>
            </a:extLst>
          </p:cNvPr>
          <p:cNvSpPr/>
          <p:nvPr/>
        </p:nvSpPr>
        <p:spPr>
          <a:xfrm>
            <a:off x="13481734" y="4675965"/>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3" name="Bakgrund…">
            <a:extLst>
              <a:ext uri="{FF2B5EF4-FFF2-40B4-BE49-F238E27FC236}">
                <a16:creationId xmlns:a16="http://schemas.microsoft.com/office/drawing/2014/main" id="{867D9FED-D287-AE28-4A74-0A4FE3218CF6}"/>
              </a:ext>
            </a:extLst>
          </p:cNvPr>
          <p:cNvSpPr txBox="1"/>
          <p:nvPr/>
        </p:nvSpPr>
        <p:spPr>
          <a:xfrm>
            <a:off x="14213254" y="3794540"/>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Cykelparkering++</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164" name="Rectangle 163">
            <a:extLst>
              <a:ext uri="{FF2B5EF4-FFF2-40B4-BE49-F238E27FC236}">
                <a16:creationId xmlns:a16="http://schemas.microsoft.com/office/drawing/2014/main" id="{0DC1CEBF-F9A3-AF2E-BCFB-0C37204AFAE0}"/>
              </a:ext>
            </a:extLst>
          </p:cNvPr>
          <p:cNvSpPr/>
          <p:nvPr/>
        </p:nvSpPr>
        <p:spPr>
          <a:xfrm>
            <a:off x="13481734" y="3886797"/>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65" name="Picture 164">
            <a:extLst>
              <a:ext uri="{FF2B5EF4-FFF2-40B4-BE49-F238E27FC236}">
                <a16:creationId xmlns:a16="http://schemas.microsoft.com/office/drawing/2014/main" id="{2626E7D3-AC40-1D2B-5703-EA3D2FBB7FBB}"/>
              </a:ext>
            </a:extLst>
          </p:cNvPr>
          <p:cNvPicPr>
            <a:picLocks noChangeAspect="1"/>
          </p:cNvPicPr>
          <p:nvPr/>
        </p:nvPicPr>
        <p:blipFill>
          <a:blip r:embed="rId2"/>
          <a:stretch>
            <a:fillRect/>
          </a:stretch>
        </p:blipFill>
        <p:spPr>
          <a:xfrm>
            <a:off x="12868324" y="2106701"/>
            <a:ext cx="1714500" cy="1333500"/>
          </a:xfrm>
          <a:prstGeom prst="rect">
            <a:avLst/>
          </a:prstGeom>
        </p:spPr>
      </p:pic>
      <p:pic>
        <p:nvPicPr>
          <p:cNvPr id="166" name="Picture 165">
            <a:extLst>
              <a:ext uri="{FF2B5EF4-FFF2-40B4-BE49-F238E27FC236}">
                <a16:creationId xmlns:a16="http://schemas.microsoft.com/office/drawing/2014/main" id="{D56C688D-762D-0752-BAAD-F1E9695804BA}"/>
              </a:ext>
            </a:extLst>
          </p:cNvPr>
          <p:cNvPicPr>
            <a:picLocks noChangeAspect="1"/>
          </p:cNvPicPr>
          <p:nvPr/>
        </p:nvPicPr>
        <p:blipFill rotWithShape="1">
          <a:blip r:embed="rId2"/>
          <a:srcRect l="16068" r="12178"/>
          <a:stretch/>
        </p:blipFill>
        <p:spPr>
          <a:xfrm>
            <a:off x="14399501" y="2115539"/>
            <a:ext cx="1230222" cy="1333500"/>
          </a:xfrm>
          <a:prstGeom prst="rect">
            <a:avLst/>
          </a:prstGeom>
        </p:spPr>
      </p:pic>
      <p:pic>
        <p:nvPicPr>
          <p:cNvPr id="167" name="Picture 166">
            <a:extLst>
              <a:ext uri="{FF2B5EF4-FFF2-40B4-BE49-F238E27FC236}">
                <a16:creationId xmlns:a16="http://schemas.microsoft.com/office/drawing/2014/main" id="{EDA4BAD4-DE98-CD3E-89F6-A55AB876423F}"/>
              </a:ext>
            </a:extLst>
          </p:cNvPr>
          <p:cNvPicPr>
            <a:picLocks noChangeAspect="1"/>
          </p:cNvPicPr>
          <p:nvPr/>
        </p:nvPicPr>
        <p:blipFill rotWithShape="1">
          <a:blip r:embed="rId2"/>
          <a:srcRect l="16068" r="12178"/>
          <a:stretch/>
        </p:blipFill>
        <p:spPr>
          <a:xfrm>
            <a:off x="15629723" y="2106701"/>
            <a:ext cx="1230222" cy="1333500"/>
          </a:xfrm>
          <a:prstGeom prst="rect">
            <a:avLst/>
          </a:prstGeom>
        </p:spPr>
      </p:pic>
      <p:sp>
        <p:nvSpPr>
          <p:cNvPr id="169" name="Bakgrund…">
            <a:extLst>
              <a:ext uri="{FF2B5EF4-FFF2-40B4-BE49-F238E27FC236}">
                <a16:creationId xmlns:a16="http://schemas.microsoft.com/office/drawing/2014/main" id="{256F4AFB-8187-5752-C79D-014B2A97DB74}"/>
              </a:ext>
            </a:extLst>
          </p:cNvPr>
          <p:cNvSpPr txBox="1"/>
          <p:nvPr/>
        </p:nvSpPr>
        <p:spPr>
          <a:xfrm>
            <a:off x="14213254" y="5357175"/>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Dusch</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29DE24-0734-66E5-303C-146A50F5373A}"/>
              </a:ext>
            </a:extLst>
          </p:cNvPr>
          <p:cNvSpPr txBox="1"/>
          <p:nvPr/>
        </p:nvSpPr>
        <p:spPr>
          <a:xfrm>
            <a:off x="1393050" y="4593401"/>
            <a:ext cx="38745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sv-SE" sz="3600" b="0" i="0" u="none" strike="noStrike" cap="none" spc="0" normalizeH="0" baseline="0">
                <a:ln>
                  <a:noFill/>
                </a:ln>
                <a:solidFill>
                  <a:srgbClr val="FF0000"/>
                </a:solidFill>
                <a:effectLst/>
                <a:uFillTx/>
                <a:latin typeface="+mn-lt"/>
                <a:ea typeface="+mn-ea"/>
                <a:cs typeface="+mn-cs"/>
                <a:sym typeface="Helvetica Neue"/>
              </a:rPr>
              <a:t>x</a:t>
            </a:r>
          </a:p>
        </p:txBody>
      </p:sp>
      <p:sp>
        <p:nvSpPr>
          <p:cNvPr id="3" name="TextBox 2">
            <a:extLst>
              <a:ext uri="{FF2B5EF4-FFF2-40B4-BE49-F238E27FC236}">
                <a16:creationId xmlns:a16="http://schemas.microsoft.com/office/drawing/2014/main" id="{A5CD9168-EFE7-BD93-DF4F-6D6CFE2FFCAF}"/>
              </a:ext>
            </a:extLst>
          </p:cNvPr>
          <p:cNvSpPr txBox="1"/>
          <p:nvPr/>
        </p:nvSpPr>
        <p:spPr>
          <a:xfrm>
            <a:off x="1387916" y="7917432"/>
            <a:ext cx="38745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sv-SE" sz="3600" b="0" i="0" u="none" strike="noStrike" cap="none" spc="0" normalizeH="0" baseline="0">
                <a:ln>
                  <a:noFill/>
                </a:ln>
                <a:solidFill>
                  <a:srgbClr val="FF0000"/>
                </a:solidFill>
                <a:effectLst/>
                <a:uFillTx/>
                <a:latin typeface="+mn-lt"/>
                <a:ea typeface="+mn-ea"/>
                <a:cs typeface="+mn-cs"/>
                <a:sym typeface="Helvetica Neue"/>
              </a:rPr>
              <a:t>x</a:t>
            </a:r>
          </a:p>
        </p:txBody>
      </p:sp>
      <p:sp>
        <p:nvSpPr>
          <p:cNvPr id="6" name="TextBox 5">
            <a:extLst>
              <a:ext uri="{FF2B5EF4-FFF2-40B4-BE49-F238E27FC236}">
                <a16:creationId xmlns:a16="http://schemas.microsoft.com/office/drawing/2014/main" id="{A5F875AB-DDD1-B257-D2BD-05C9A234A151}"/>
              </a:ext>
            </a:extLst>
          </p:cNvPr>
          <p:cNvSpPr txBox="1"/>
          <p:nvPr/>
        </p:nvSpPr>
        <p:spPr>
          <a:xfrm>
            <a:off x="1387916" y="5390975"/>
            <a:ext cx="38745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sv-SE" sz="3600" b="0" i="0" u="none" strike="noStrike" cap="none" spc="0" normalizeH="0" baseline="0">
                <a:ln>
                  <a:noFill/>
                </a:ln>
                <a:solidFill>
                  <a:srgbClr val="FF0000"/>
                </a:solidFill>
                <a:effectLst/>
                <a:uFillTx/>
                <a:latin typeface="+mn-lt"/>
                <a:ea typeface="+mn-ea"/>
                <a:cs typeface="+mn-cs"/>
                <a:sym typeface="Helvetica Neue"/>
              </a:rPr>
              <a:t>x</a:t>
            </a:r>
          </a:p>
        </p:txBody>
      </p:sp>
      <p:sp>
        <p:nvSpPr>
          <p:cNvPr id="10" name="Bakgrund…">
            <a:extLst>
              <a:ext uri="{FF2B5EF4-FFF2-40B4-BE49-F238E27FC236}">
                <a16:creationId xmlns:a16="http://schemas.microsoft.com/office/drawing/2014/main" id="{B7307A6E-70D8-EC6C-E551-195FAF5A094C}"/>
              </a:ext>
            </a:extLst>
          </p:cNvPr>
          <p:cNvSpPr txBox="1"/>
          <p:nvPr/>
        </p:nvSpPr>
        <p:spPr>
          <a:xfrm>
            <a:off x="2072640" y="8758966"/>
            <a:ext cx="5029200" cy="518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dirty="0">
                <a:solidFill>
                  <a:schemeClr val="bg2">
                    <a:lumMod val="10000"/>
                  </a:schemeClr>
                </a:solidFill>
                <a:latin typeface="Arial" panose="020B0604020202020204" pitchFamily="34" charset="0"/>
                <a:cs typeface="Arial" panose="020B0604020202020204" pitchFamily="34" charset="0"/>
              </a:rPr>
              <a:t>Cykelservice</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dirty="0">
              <a:solidFill>
                <a:schemeClr val="bg2">
                  <a:lumMod val="10000"/>
                </a:schemeClr>
              </a:solidFill>
              <a:latin typeface="Arial" panose="020B0604020202020204" pitchFamily="34" charset="0"/>
              <a:cs typeface="Arial" panose="020B0604020202020204" pitchFamily="34" charset="0"/>
            </a:endParaRPr>
          </a:p>
        </p:txBody>
      </p:sp>
      <p:sp>
        <p:nvSpPr>
          <p:cNvPr id="13" name="Rectangle 20">
            <a:extLst>
              <a:ext uri="{FF2B5EF4-FFF2-40B4-BE49-F238E27FC236}">
                <a16:creationId xmlns:a16="http://schemas.microsoft.com/office/drawing/2014/main" id="{34C0D9A2-9442-2E1B-A865-D310EB7940F4}"/>
              </a:ext>
            </a:extLst>
          </p:cNvPr>
          <p:cNvSpPr/>
          <p:nvPr/>
        </p:nvSpPr>
        <p:spPr>
          <a:xfrm>
            <a:off x="1341120" y="8851223"/>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20842360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andlingsplan">
            <a:extLst>
              <a:ext uri="{FF2B5EF4-FFF2-40B4-BE49-F238E27FC236}">
                <a16:creationId xmlns:a16="http://schemas.microsoft.com/office/drawing/2014/main" id="{2DEBE5B5-1CCB-CED2-2F20-1C9A86FD225F}"/>
              </a:ext>
            </a:extLst>
          </p:cNvPr>
          <p:cNvSpPr txBox="1">
            <a:spLocks/>
          </p:cNvSpPr>
          <p:nvPr/>
        </p:nvSpPr>
        <p:spPr>
          <a:xfrm>
            <a:off x="1193843" y="656872"/>
            <a:ext cx="15966397" cy="16146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lvl1pPr marL="0" marR="0" indent="0" algn="l" defTabSz="2438338" rtl="0" latinLnBrk="0">
              <a:lnSpc>
                <a:spcPct val="100000"/>
              </a:lnSpc>
              <a:spcBef>
                <a:spcPts val="0"/>
              </a:spcBef>
              <a:spcAft>
                <a:spcPts val="0"/>
              </a:spcAft>
              <a:buClrTx/>
              <a:buSzTx/>
              <a:buFontTx/>
              <a:buNone/>
              <a:tabLst/>
              <a:defRPr sz="8500" b="0" i="0" u="none" strike="noStrike" cap="none" spc="-170" baseline="0">
                <a:solidFill>
                  <a:srgbClr val="020763"/>
                </a:solidFill>
                <a:uFillTx/>
                <a:latin typeface="PraterSansOne-Bold"/>
                <a:ea typeface="PraterSansOne-Bold"/>
                <a:cs typeface="PraterSansOne-Bold"/>
                <a:sym typeface="PraterSansOne-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7500" b="1">
                <a:solidFill>
                  <a:schemeClr val="bg2">
                    <a:lumMod val="10000"/>
                  </a:schemeClr>
                </a:solidFill>
                <a:latin typeface="Arial" panose="020B0604020202020204" pitchFamily="34" charset="0"/>
                <a:cs typeface="Arial" panose="020B0604020202020204" pitchFamily="34" charset="0"/>
              </a:rPr>
              <a:t>Uppfyllda stjärnor och kriterier</a:t>
            </a:r>
          </a:p>
        </p:txBody>
      </p:sp>
      <p:sp>
        <p:nvSpPr>
          <p:cNvPr id="5" name="Rectangle 4">
            <a:extLst>
              <a:ext uri="{FF2B5EF4-FFF2-40B4-BE49-F238E27FC236}">
                <a16:creationId xmlns:a16="http://schemas.microsoft.com/office/drawing/2014/main" id="{77E274B6-1C1A-324A-012A-A1173506A2DB}"/>
              </a:ext>
            </a:extLst>
          </p:cNvPr>
          <p:cNvSpPr/>
          <p:nvPr/>
        </p:nvSpPr>
        <p:spPr>
          <a:xfrm>
            <a:off x="1341120" y="3886118"/>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Bakgrund…">
            <a:extLst>
              <a:ext uri="{FF2B5EF4-FFF2-40B4-BE49-F238E27FC236}">
                <a16:creationId xmlns:a16="http://schemas.microsoft.com/office/drawing/2014/main" id="{27705DF5-EB83-DC33-3C27-CBC7644523D4}"/>
              </a:ext>
            </a:extLst>
          </p:cNvPr>
          <p:cNvSpPr txBox="1"/>
          <p:nvPr/>
        </p:nvSpPr>
        <p:spPr>
          <a:xfrm>
            <a:off x="2072640" y="4618997"/>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Trygghetsstudie</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E52257C-0BB4-2E59-6903-A795224F9DA2}"/>
              </a:ext>
            </a:extLst>
          </p:cNvPr>
          <p:cNvSpPr/>
          <p:nvPr/>
        </p:nvSpPr>
        <p:spPr>
          <a:xfrm>
            <a:off x="1341120" y="4711254"/>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Bakgrund…">
            <a:extLst>
              <a:ext uri="{FF2B5EF4-FFF2-40B4-BE49-F238E27FC236}">
                <a16:creationId xmlns:a16="http://schemas.microsoft.com/office/drawing/2014/main" id="{E2413043-377E-C770-A542-10C04A14069F}"/>
              </a:ext>
            </a:extLst>
          </p:cNvPr>
          <p:cNvSpPr txBox="1"/>
          <p:nvPr/>
        </p:nvSpPr>
        <p:spPr>
          <a:xfrm>
            <a:off x="2072640" y="5444133"/>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Torra kläder</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4D63983-BAE7-2F25-C980-1822462670F6}"/>
              </a:ext>
            </a:extLst>
          </p:cNvPr>
          <p:cNvSpPr/>
          <p:nvPr/>
        </p:nvSpPr>
        <p:spPr>
          <a:xfrm>
            <a:off x="1341120" y="5536390"/>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Bakgrund…">
            <a:extLst>
              <a:ext uri="{FF2B5EF4-FFF2-40B4-BE49-F238E27FC236}">
                <a16:creationId xmlns:a16="http://schemas.microsoft.com/office/drawing/2014/main" id="{38364BED-66C2-8F5A-3199-DF610466DA33}"/>
              </a:ext>
            </a:extLst>
          </p:cNvPr>
          <p:cNvSpPr txBox="1"/>
          <p:nvPr/>
        </p:nvSpPr>
        <p:spPr>
          <a:xfrm>
            <a:off x="2072640" y="6269269"/>
            <a:ext cx="576072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Dörröppnare</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87765D0-4328-D3E6-1607-BC7780C7D07D}"/>
              </a:ext>
            </a:extLst>
          </p:cNvPr>
          <p:cNvSpPr/>
          <p:nvPr/>
        </p:nvSpPr>
        <p:spPr>
          <a:xfrm>
            <a:off x="1341120" y="6361526"/>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Bakgrund…">
            <a:extLst>
              <a:ext uri="{FF2B5EF4-FFF2-40B4-BE49-F238E27FC236}">
                <a16:creationId xmlns:a16="http://schemas.microsoft.com/office/drawing/2014/main" id="{F89E9777-5BC0-DF3B-811C-5E8C4B037867}"/>
              </a:ext>
            </a:extLst>
          </p:cNvPr>
          <p:cNvSpPr txBox="1"/>
          <p:nvPr/>
        </p:nvSpPr>
        <p:spPr>
          <a:xfrm>
            <a:off x="2072640" y="7111288"/>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err="1">
                <a:solidFill>
                  <a:schemeClr val="bg2">
                    <a:lumMod val="10000"/>
                  </a:schemeClr>
                </a:solidFill>
                <a:latin typeface="Arial" panose="020B0604020202020204" pitchFamily="34" charset="0"/>
                <a:cs typeface="Arial" panose="020B0604020202020204" pitchFamily="34" charset="0"/>
              </a:rPr>
              <a:t>Cykelramp</a:t>
            </a:r>
            <a:endParaRPr lang="sv-SE" sz="3500">
              <a:solidFill>
                <a:schemeClr val="bg2">
                  <a:lumMod val="10000"/>
                </a:schemeClr>
              </a:solidFill>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11D4056-9809-7B2D-AD50-9BFCCBBAF596}"/>
              </a:ext>
            </a:extLst>
          </p:cNvPr>
          <p:cNvSpPr/>
          <p:nvPr/>
        </p:nvSpPr>
        <p:spPr>
          <a:xfrm>
            <a:off x="1341120" y="7203545"/>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Bakgrund…">
            <a:extLst>
              <a:ext uri="{FF2B5EF4-FFF2-40B4-BE49-F238E27FC236}">
                <a16:creationId xmlns:a16="http://schemas.microsoft.com/office/drawing/2014/main" id="{1D8124A2-16D4-718E-A350-142AF42A7ADF}"/>
              </a:ext>
            </a:extLst>
          </p:cNvPr>
          <p:cNvSpPr txBox="1"/>
          <p:nvPr/>
        </p:nvSpPr>
        <p:spPr>
          <a:xfrm>
            <a:off x="2072640" y="7936424"/>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Cykelverkstad</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9EAC08E-F94F-C875-2AD1-658655644236}"/>
              </a:ext>
            </a:extLst>
          </p:cNvPr>
          <p:cNvSpPr/>
          <p:nvPr/>
        </p:nvSpPr>
        <p:spPr>
          <a:xfrm>
            <a:off x="1341120" y="8028681"/>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Bakgrund…">
            <a:extLst>
              <a:ext uri="{FF2B5EF4-FFF2-40B4-BE49-F238E27FC236}">
                <a16:creationId xmlns:a16="http://schemas.microsoft.com/office/drawing/2014/main" id="{F72179BB-C35D-2581-BA09-C0992B6F6FB8}"/>
              </a:ext>
            </a:extLst>
          </p:cNvPr>
          <p:cNvSpPr txBox="1"/>
          <p:nvPr/>
        </p:nvSpPr>
        <p:spPr>
          <a:xfrm>
            <a:off x="2072640" y="8761560"/>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Laddstationer</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E6D0910-C022-EA7F-7296-1E487864AB12}"/>
              </a:ext>
            </a:extLst>
          </p:cNvPr>
          <p:cNvSpPr/>
          <p:nvPr/>
        </p:nvSpPr>
        <p:spPr>
          <a:xfrm>
            <a:off x="1341120" y="8853817"/>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Bakgrund…">
            <a:extLst>
              <a:ext uri="{FF2B5EF4-FFF2-40B4-BE49-F238E27FC236}">
                <a16:creationId xmlns:a16="http://schemas.microsoft.com/office/drawing/2014/main" id="{8ED3FB12-BCB5-034C-1D3B-7B62409D6B27}"/>
              </a:ext>
            </a:extLst>
          </p:cNvPr>
          <p:cNvSpPr txBox="1"/>
          <p:nvPr/>
        </p:nvSpPr>
        <p:spPr>
          <a:xfrm>
            <a:off x="2072640" y="9586696"/>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err="1">
                <a:solidFill>
                  <a:schemeClr val="bg2">
                    <a:lumMod val="10000"/>
                  </a:schemeClr>
                </a:solidFill>
                <a:latin typeface="Arial" panose="020B0604020202020204" pitchFamily="34" charset="0"/>
                <a:cs typeface="Arial" panose="020B0604020202020204" pitchFamily="34" charset="0"/>
              </a:rPr>
              <a:t>Lastcyklar</a:t>
            </a:r>
            <a:endParaRPr lang="sv-SE" sz="3500">
              <a:solidFill>
                <a:schemeClr val="bg2">
                  <a:lumMod val="10000"/>
                </a:schemeClr>
              </a:solidFill>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307B3564-5F69-1774-AAE6-19C535645078}"/>
              </a:ext>
            </a:extLst>
          </p:cNvPr>
          <p:cNvSpPr/>
          <p:nvPr/>
        </p:nvSpPr>
        <p:spPr>
          <a:xfrm>
            <a:off x="1341120" y="9678953"/>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Bakgrund…">
            <a:extLst>
              <a:ext uri="{FF2B5EF4-FFF2-40B4-BE49-F238E27FC236}">
                <a16:creationId xmlns:a16="http://schemas.microsoft.com/office/drawing/2014/main" id="{9E434739-0F94-3383-5948-DF8FE06DB8D8}"/>
              </a:ext>
            </a:extLst>
          </p:cNvPr>
          <p:cNvSpPr txBox="1"/>
          <p:nvPr/>
        </p:nvSpPr>
        <p:spPr>
          <a:xfrm>
            <a:off x="2072640" y="10411832"/>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Cykelhjälmar+</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0D80C54-A398-B0CA-9BDA-D7D238EA48F9}"/>
              </a:ext>
            </a:extLst>
          </p:cNvPr>
          <p:cNvSpPr/>
          <p:nvPr/>
        </p:nvSpPr>
        <p:spPr>
          <a:xfrm>
            <a:off x="1341120" y="10504089"/>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5" name="Bakgrund…">
            <a:extLst>
              <a:ext uri="{FF2B5EF4-FFF2-40B4-BE49-F238E27FC236}">
                <a16:creationId xmlns:a16="http://schemas.microsoft.com/office/drawing/2014/main" id="{02012E15-D06A-2964-C151-7109BDB9892D}"/>
              </a:ext>
            </a:extLst>
          </p:cNvPr>
          <p:cNvSpPr txBox="1"/>
          <p:nvPr/>
        </p:nvSpPr>
        <p:spPr>
          <a:xfrm>
            <a:off x="2072640" y="11236968"/>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Förmånscykel</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633CF6EB-F1D6-3AA1-4865-0DEB367EB2D0}"/>
              </a:ext>
            </a:extLst>
          </p:cNvPr>
          <p:cNvSpPr/>
          <p:nvPr/>
        </p:nvSpPr>
        <p:spPr>
          <a:xfrm>
            <a:off x="1341120" y="11329225"/>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7" name="Bakgrund…">
            <a:extLst>
              <a:ext uri="{FF2B5EF4-FFF2-40B4-BE49-F238E27FC236}">
                <a16:creationId xmlns:a16="http://schemas.microsoft.com/office/drawing/2014/main" id="{EE144DC2-AFCF-8EC8-330D-AF4D79D22A01}"/>
              </a:ext>
            </a:extLst>
          </p:cNvPr>
          <p:cNvSpPr txBox="1"/>
          <p:nvPr/>
        </p:nvSpPr>
        <p:spPr>
          <a:xfrm>
            <a:off x="18712326" y="220216"/>
            <a:ext cx="5462016" cy="20512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lstStyle/>
          <a:p>
            <a:pPr>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highlight>
                  <a:srgbClr val="FFFF00"/>
                </a:highlight>
                <a:latin typeface="Arial"/>
                <a:cs typeface="Arial"/>
              </a:rPr>
              <a:t>Ringa in uppfyllda stjärnor och markera uppfyllda kriterier genom att sätta ett kryss i respektive ruta. Beskrivningar av kriterierna hittar ni på cykelvanligast.se. </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3500">
              <a:solidFill>
                <a:schemeClr val="bg2">
                  <a:lumMod val="10000"/>
                </a:schemeClr>
              </a:solidFill>
              <a:highlight>
                <a:srgbClr val="FFFF00"/>
              </a:highlight>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highlight>
                <a:srgbClr val="FFFF00"/>
              </a:highlight>
              <a:latin typeface="Arial" panose="020B0604020202020204" pitchFamily="34" charset="0"/>
              <a:cs typeface="Arial" panose="020B0604020202020204" pitchFamily="34" charset="0"/>
            </a:endParaRPr>
          </a:p>
        </p:txBody>
      </p:sp>
      <p:sp>
        <p:nvSpPr>
          <p:cNvPr id="160" name="Bakgrund…"/>
          <p:cNvSpPr txBox="1"/>
          <p:nvPr/>
        </p:nvSpPr>
        <p:spPr>
          <a:xfrm>
            <a:off x="2072640" y="3825312"/>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Inomhusparkering</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44" name="Bakgrund…">
            <a:extLst>
              <a:ext uri="{FF2B5EF4-FFF2-40B4-BE49-F238E27FC236}">
                <a16:creationId xmlns:a16="http://schemas.microsoft.com/office/drawing/2014/main" id="{6FCFA9DC-9746-FA63-C0F9-80B2DB2AFFC6}"/>
              </a:ext>
            </a:extLst>
          </p:cNvPr>
          <p:cNvSpPr txBox="1"/>
          <p:nvPr/>
        </p:nvSpPr>
        <p:spPr>
          <a:xfrm>
            <a:off x="12770537" y="5524603"/>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Cykelrum+</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A17DAEBC-2D80-2CA7-231E-8C8FD2FA1B4D}"/>
              </a:ext>
            </a:extLst>
          </p:cNvPr>
          <p:cNvSpPr/>
          <p:nvPr/>
        </p:nvSpPr>
        <p:spPr>
          <a:xfrm>
            <a:off x="12039017" y="5590066"/>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 name="Bakgrund…">
            <a:extLst>
              <a:ext uri="{FF2B5EF4-FFF2-40B4-BE49-F238E27FC236}">
                <a16:creationId xmlns:a16="http://schemas.microsoft.com/office/drawing/2014/main" id="{826087C3-65EE-5E8A-BB1F-04F3D01FD0F3}"/>
              </a:ext>
            </a:extLst>
          </p:cNvPr>
          <p:cNvSpPr txBox="1"/>
          <p:nvPr/>
        </p:nvSpPr>
        <p:spPr>
          <a:xfrm>
            <a:off x="12770537" y="6322945"/>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Cykelrengöring</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2DE1A592-FBA5-C9F5-0F43-9D92E257A713}"/>
              </a:ext>
            </a:extLst>
          </p:cNvPr>
          <p:cNvSpPr/>
          <p:nvPr/>
        </p:nvSpPr>
        <p:spPr>
          <a:xfrm>
            <a:off x="12039017" y="6415202"/>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Bakgrund…">
            <a:extLst>
              <a:ext uri="{FF2B5EF4-FFF2-40B4-BE49-F238E27FC236}">
                <a16:creationId xmlns:a16="http://schemas.microsoft.com/office/drawing/2014/main" id="{5CCF4B9C-BF9F-0B1A-C82C-6627B6F47E31}"/>
              </a:ext>
            </a:extLst>
          </p:cNvPr>
          <p:cNvSpPr txBox="1"/>
          <p:nvPr/>
        </p:nvSpPr>
        <p:spPr>
          <a:xfrm>
            <a:off x="12770537" y="7164964"/>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Tjänstecyklar++</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6D0203CB-8279-6A3C-89AC-B5F6AF97BFB9}"/>
              </a:ext>
            </a:extLst>
          </p:cNvPr>
          <p:cNvSpPr/>
          <p:nvPr/>
        </p:nvSpPr>
        <p:spPr>
          <a:xfrm>
            <a:off x="12039017" y="7257221"/>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Bakgrund…">
            <a:extLst>
              <a:ext uri="{FF2B5EF4-FFF2-40B4-BE49-F238E27FC236}">
                <a16:creationId xmlns:a16="http://schemas.microsoft.com/office/drawing/2014/main" id="{0AFE0661-99C6-96AC-2B08-6855DC782B9E}"/>
              </a:ext>
            </a:extLst>
          </p:cNvPr>
          <p:cNvSpPr txBox="1"/>
          <p:nvPr/>
        </p:nvSpPr>
        <p:spPr>
          <a:xfrm>
            <a:off x="12770537" y="7990100"/>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Tjänstecyklar+++</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3AAC1184-B0C2-9FC6-D473-B516600B0269}"/>
              </a:ext>
            </a:extLst>
          </p:cNvPr>
          <p:cNvSpPr/>
          <p:nvPr/>
        </p:nvSpPr>
        <p:spPr>
          <a:xfrm>
            <a:off x="12039017" y="8082357"/>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6" name="Bakgrund…">
            <a:extLst>
              <a:ext uri="{FF2B5EF4-FFF2-40B4-BE49-F238E27FC236}">
                <a16:creationId xmlns:a16="http://schemas.microsoft.com/office/drawing/2014/main" id="{FFEDC350-AB0B-2330-31F9-6E8025EB0939}"/>
              </a:ext>
            </a:extLst>
          </p:cNvPr>
          <p:cNvSpPr txBox="1"/>
          <p:nvPr/>
        </p:nvSpPr>
        <p:spPr>
          <a:xfrm>
            <a:off x="12770537" y="8815236"/>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Cykelutrustning+</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28CEF708-24B5-ED18-1067-DC6C33F79498}"/>
              </a:ext>
            </a:extLst>
          </p:cNvPr>
          <p:cNvSpPr/>
          <p:nvPr/>
        </p:nvSpPr>
        <p:spPr>
          <a:xfrm>
            <a:off x="12039017" y="8907493"/>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9" name="Bakgrund…">
            <a:extLst>
              <a:ext uri="{FF2B5EF4-FFF2-40B4-BE49-F238E27FC236}">
                <a16:creationId xmlns:a16="http://schemas.microsoft.com/office/drawing/2014/main" id="{5AF6A5F7-9A1B-5499-9697-B1308D40F934}"/>
              </a:ext>
            </a:extLst>
          </p:cNvPr>
          <p:cNvSpPr txBox="1"/>
          <p:nvPr/>
        </p:nvSpPr>
        <p:spPr>
          <a:xfrm>
            <a:off x="12770537" y="9640372"/>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Cykelbidrag</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648B651B-210B-4BC3-661B-FCBE762A3A9F}"/>
              </a:ext>
            </a:extLst>
          </p:cNvPr>
          <p:cNvSpPr/>
          <p:nvPr/>
        </p:nvSpPr>
        <p:spPr>
          <a:xfrm>
            <a:off x="12039017" y="9732629"/>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2" name="Bakgrund…">
            <a:extLst>
              <a:ext uri="{FF2B5EF4-FFF2-40B4-BE49-F238E27FC236}">
                <a16:creationId xmlns:a16="http://schemas.microsoft.com/office/drawing/2014/main" id="{F7791242-5DD4-8FCE-AA94-06723144FBF4}"/>
              </a:ext>
            </a:extLst>
          </p:cNvPr>
          <p:cNvSpPr txBox="1"/>
          <p:nvPr/>
        </p:nvSpPr>
        <p:spPr>
          <a:xfrm>
            <a:off x="12770537" y="10465508"/>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Mål</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60DB3D6C-A782-9FE9-C49A-5409E0A9E1B7}"/>
              </a:ext>
            </a:extLst>
          </p:cNvPr>
          <p:cNvSpPr/>
          <p:nvPr/>
        </p:nvSpPr>
        <p:spPr>
          <a:xfrm>
            <a:off x="12039017" y="10557765"/>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9" name="Bakgrund…">
            <a:extLst>
              <a:ext uri="{FF2B5EF4-FFF2-40B4-BE49-F238E27FC236}">
                <a16:creationId xmlns:a16="http://schemas.microsoft.com/office/drawing/2014/main" id="{9FE5BDD5-0164-B561-4449-4B5F347B0CD9}"/>
              </a:ext>
            </a:extLst>
          </p:cNvPr>
          <p:cNvSpPr txBox="1"/>
          <p:nvPr/>
        </p:nvSpPr>
        <p:spPr>
          <a:xfrm>
            <a:off x="12770537" y="11290644"/>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Beteendepåverkan</a:t>
            </a:r>
            <a:endParaRPr sz="3500">
              <a:solidFill>
                <a:schemeClr val="bg2">
                  <a:lumMod val="10000"/>
                </a:schemeClr>
              </a:solidFill>
              <a:latin typeface="Arial" panose="020B0604020202020204" pitchFamily="34" charset="0"/>
              <a:cs typeface="Arial" panose="020B0604020202020204" pitchFamily="34" charset="0"/>
            </a:endParaRPr>
          </a:p>
        </p:txBody>
      </p:sp>
      <p:sp>
        <p:nvSpPr>
          <p:cNvPr id="130" name="Rectangle 129">
            <a:extLst>
              <a:ext uri="{FF2B5EF4-FFF2-40B4-BE49-F238E27FC236}">
                <a16:creationId xmlns:a16="http://schemas.microsoft.com/office/drawing/2014/main" id="{FE39145F-563D-FC4D-1916-8ADAA25C3373}"/>
              </a:ext>
            </a:extLst>
          </p:cNvPr>
          <p:cNvSpPr/>
          <p:nvPr/>
        </p:nvSpPr>
        <p:spPr>
          <a:xfrm>
            <a:off x="12039017" y="11382901"/>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5" name="Bakgrund…">
            <a:extLst>
              <a:ext uri="{FF2B5EF4-FFF2-40B4-BE49-F238E27FC236}">
                <a16:creationId xmlns:a16="http://schemas.microsoft.com/office/drawing/2014/main" id="{205A0D6D-BD21-2919-5173-B0AD029FBBB3}"/>
              </a:ext>
            </a:extLst>
          </p:cNvPr>
          <p:cNvSpPr txBox="1"/>
          <p:nvPr/>
        </p:nvSpPr>
        <p:spPr>
          <a:xfrm>
            <a:off x="12770537" y="4698344"/>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Cykelrum</a:t>
            </a:r>
          </a:p>
        </p:txBody>
      </p:sp>
      <p:sp>
        <p:nvSpPr>
          <p:cNvPr id="136" name="Rectangle 135">
            <a:extLst>
              <a:ext uri="{FF2B5EF4-FFF2-40B4-BE49-F238E27FC236}">
                <a16:creationId xmlns:a16="http://schemas.microsoft.com/office/drawing/2014/main" id="{B91AB1B1-E78B-EAE5-9D20-1EEDA2E74EC5}"/>
              </a:ext>
            </a:extLst>
          </p:cNvPr>
          <p:cNvSpPr/>
          <p:nvPr/>
        </p:nvSpPr>
        <p:spPr>
          <a:xfrm>
            <a:off x="12039017" y="4790601"/>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1" name="Bakgrund…">
            <a:extLst>
              <a:ext uri="{FF2B5EF4-FFF2-40B4-BE49-F238E27FC236}">
                <a16:creationId xmlns:a16="http://schemas.microsoft.com/office/drawing/2014/main" id="{B5AEBD6F-8D9E-477F-DD97-6F11CE9964F5}"/>
              </a:ext>
            </a:extLst>
          </p:cNvPr>
          <p:cNvSpPr txBox="1"/>
          <p:nvPr/>
        </p:nvSpPr>
        <p:spPr>
          <a:xfrm>
            <a:off x="12770537" y="3909176"/>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Cykelparkering+++</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142" name="Rectangle 141">
            <a:extLst>
              <a:ext uri="{FF2B5EF4-FFF2-40B4-BE49-F238E27FC236}">
                <a16:creationId xmlns:a16="http://schemas.microsoft.com/office/drawing/2014/main" id="{4E0ACBA2-576C-8DFC-E80D-AC7895D69920}"/>
              </a:ext>
            </a:extLst>
          </p:cNvPr>
          <p:cNvSpPr/>
          <p:nvPr/>
        </p:nvSpPr>
        <p:spPr>
          <a:xfrm>
            <a:off x="12039017" y="4001433"/>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Picture 1">
            <a:extLst>
              <a:ext uri="{FF2B5EF4-FFF2-40B4-BE49-F238E27FC236}">
                <a16:creationId xmlns:a16="http://schemas.microsoft.com/office/drawing/2014/main" id="{6CE8FA1D-865D-49C1-FD28-BD0A3B40592D}"/>
              </a:ext>
            </a:extLst>
          </p:cNvPr>
          <p:cNvPicPr>
            <a:picLocks noChangeAspect="1"/>
          </p:cNvPicPr>
          <p:nvPr/>
        </p:nvPicPr>
        <p:blipFill>
          <a:blip r:embed="rId3"/>
          <a:stretch>
            <a:fillRect/>
          </a:stretch>
        </p:blipFill>
        <p:spPr>
          <a:xfrm>
            <a:off x="883965" y="2201132"/>
            <a:ext cx="1714500" cy="1333500"/>
          </a:xfrm>
          <a:prstGeom prst="rect">
            <a:avLst/>
          </a:prstGeom>
        </p:spPr>
      </p:pic>
      <p:pic>
        <p:nvPicPr>
          <p:cNvPr id="3" name="Picture 2">
            <a:extLst>
              <a:ext uri="{FF2B5EF4-FFF2-40B4-BE49-F238E27FC236}">
                <a16:creationId xmlns:a16="http://schemas.microsoft.com/office/drawing/2014/main" id="{26F6C51D-F564-99C9-9866-9A10B7FC00EC}"/>
              </a:ext>
            </a:extLst>
          </p:cNvPr>
          <p:cNvPicPr>
            <a:picLocks noChangeAspect="1"/>
          </p:cNvPicPr>
          <p:nvPr/>
        </p:nvPicPr>
        <p:blipFill rotWithShape="1">
          <a:blip r:embed="rId3"/>
          <a:srcRect l="16068" r="12178"/>
          <a:stretch/>
        </p:blipFill>
        <p:spPr>
          <a:xfrm>
            <a:off x="2415142" y="2209970"/>
            <a:ext cx="1230222" cy="1333500"/>
          </a:xfrm>
          <a:prstGeom prst="rect">
            <a:avLst/>
          </a:prstGeom>
        </p:spPr>
      </p:pic>
      <p:pic>
        <p:nvPicPr>
          <p:cNvPr id="6" name="Picture 5">
            <a:extLst>
              <a:ext uri="{FF2B5EF4-FFF2-40B4-BE49-F238E27FC236}">
                <a16:creationId xmlns:a16="http://schemas.microsoft.com/office/drawing/2014/main" id="{B5707013-27A6-D158-C188-3E461529D81D}"/>
              </a:ext>
            </a:extLst>
          </p:cNvPr>
          <p:cNvPicPr>
            <a:picLocks noChangeAspect="1"/>
          </p:cNvPicPr>
          <p:nvPr/>
        </p:nvPicPr>
        <p:blipFill rotWithShape="1">
          <a:blip r:embed="rId3"/>
          <a:srcRect l="16068" r="12178"/>
          <a:stretch/>
        </p:blipFill>
        <p:spPr>
          <a:xfrm>
            <a:off x="3612707" y="2201132"/>
            <a:ext cx="1230222" cy="1333500"/>
          </a:xfrm>
          <a:prstGeom prst="rect">
            <a:avLst/>
          </a:prstGeom>
        </p:spPr>
      </p:pic>
      <p:pic>
        <p:nvPicPr>
          <p:cNvPr id="8" name="Picture 7">
            <a:extLst>
              <a:ext uri="{FF2B5EF4-FFF2-40B4-BE49-F238E27FC236}">
                <a16:creationId xmlns:a16="http://schemas.microsoft.com/office/drawing/2014/main" id="{011CE00E-9B77-D892-D196-FADE81EF1439}"/>
              </a:ext>
            </a:extLst>
          </p:cNvPr>
          <p:cNvPicPr>
            <a:picLocks noChangeAspect="1"/>
          </p:cNvPicPr>
          <p:nvPr/>
        </p:nvPicPr>
        <p:blipFill rotWithShape="1">
          <a:blip r:embed="rId3"/>
          <a:srcRect l="16068" r="12178"/>
          <a:stretch/>
        </p:blipFill>
        <p:spPr>
          <a:xfrm>
            <a:off x="4810034" y="2189098"/>
            <a:ext cx="1230222" cy="1333500"/>
          </a:xfrm>
          <a:prstGeom prst="rect">
            <a:avLst/>
          </a:prstGeom>
        </p:spPr>
      </p:pic>
      <p:pic>
        <p:nvPicPr>
          <p:cNvPr id="9" name="Picture 8">
            <a:extLst>
              <a:ext uri="{FF2B5EF4-FFF2-40B4-BE49-F238E27FC236}">
                <a16:creationId xmlns:a16="http://schemas.microsoft.com/office/drawing/2014/main" id="{CD228BD0-4AF4-9454-9414-3C5CC1763D3D}"/>
              </a:ext>
            </a:extLst>
          </p:cNvPr>
          <p:cNvPicPr>
            <a:picLocks noChangeAspect="1"/>
          </p:cNvPicPr>
          <p:nvPr/>
        </p:nvPicPr>
        <p:blipFill>
          <a:blip r:embed="rId3"/>
          <a:stretch>
            <a:fillRect/>
          </a:stretch>
        </p:blipFill>
        <p:spPr>
          <a:xfrm>
            <a:off x="11528693" y="2235598"/>
            <a:ext cx="1714500" cy="1333500"/>
          </a:xfrm>
          <a:prstGeom prst="rect">
            <a:avLst/>
          </a:prstGeom>
        </p:spPr>
      </p:pic>
      <p:pic>
        <p:nvPicPr>
          <p:cNvPr id="10" name="Picture 9">
            <a:extLst>
              <a:ext uri="{FF2B5EF4-FFF2-40B4-BE49-F238E27FC236}">
                <a16:creationId xmlns:a16="http://schemas.microsoft.com/office/drawing/2014/main" id="{E554A63A-B36C-7BEF-A88A-B1B2732DFB9E}"/>
              </a:ext>
            </a:extLst>
          </p:cNvPr>
          <p:cNvPicPr>
            <a:picLocks noChangeAspect="1"/>
          </p:cNvPicPr>
          <p:nvPr/>
        </p:nvPicPr>
        <p:blipFill rotWithShape="1">
          <a:blip r:embed="rId3"/>
          <a:srcRect l="16068" r="12178"/>
          <a:stretch/>
        </p:blipFill>
        <p:spPr>
          <a:xfrm>
            <a:off x="13059870" y="2244436"/>
            <a:ext cx="1230222" cy="1333500"/>
          </a:xfrm>
          <a:prstGeom prst="rect">
            <a:avLst/>
          </a:prstGeom>
        </p:spPr>
      </p:pic>
      <p:pic>
        <p:nvPicPr>
          <p:cNvPr id="13" name="Picture 12">
            <a:extLst>
              <a:ext uri="{FF2B5EF4-FFF2-40B4-BE49-F238E27FC236}">
                <a16:creationId xmlns:a16="http://schemas.microsoft.com/office/drawing/2014/main" id="{61FA29ED-94B0-BDB2-CA37-11518EB40816}"/>
              </a:ext>
            </a:extLst>
          </p:cNvPr>
          <p:cNvPicPr>
            <a:picLocks noChangeAspect="1"/>
          </p:cNvPicPr>
          <p:nvPr/>
        </p:nvPicPr>
        <p:blipFill rotWithShape="1">
          <a:blip r:embed="rId3"/>
          <a:srcRect l="16068" r="12178"/>
          <a:stretch/>
        </p:blipFill>
        <p:spPr>
          <a:xfrm>
            <a:off x="14257435" y="2235598"/>
            <a:ext cx="1230222" cy="1333500"/>
          </a:xfrm>
          <a:prstGeom prst="rect">
            <a:avLst/>
          </a:prstGeom>
        </p:spPr>
      </p:pic>
      <p:pic>
        <p:nvPicPr>
          <p:cNvPr id="16" name="Picture 15">
            <a:extLst>
              <a:ext uri="{FF2B5EF4-FFF2-40B4-BE49-F238E27FC236}">
                <a16:creationId xmlns:a16="http://schemas.microsoft.com/office/drawing/2014/main" id="{0A88BEA2-F34D-6748-F900-B940DBDE93F1}"/>
              </a:ext>
            </a:extLst>
          </p:cNvPr>
          <p:cNvPicPr>
            <a:picLocks noChangeAspect="1"/>
          </p:cNvPicPr>
          <p:nvPr/>
        </p:nvPicPr>
        <p:blipFill rotWithShape="1">
          <a:blip r:embed="rId3"/>
          <a:srcRect l="16068" r="12178"/>
          <a:stretch/>
        </p:blipFill>
        <p:spPr>
          <a:xfrm>
            <a:off x="15454762" y="2223564"/>
            <a:ext cx="1230222" cy="1333500"/>
          </a:xfrm>
          <a:prstGeom prst="rect">
            <a:avLst/>
          </a:prstGeom>
        </p:spPr>
      </p:pic>
      <p:pic>
        <p:nvPicPr>
          <p:cNvPr id="19" name="Picture 18">
            <a:extLst>
              <a:ext uri="{FF2B5EF4-FFF2-40B4-BE49-F238E27FC236}">
                <a16:creationId xmlns:a16="http://schemas.microsoft.com/office/drawing/2014/main" id="{D505BFA8-0AEF-A10D-A1FA-DA49DE2105CB}"/>
              </a:ext>
            </a:extLst>
          </p:cNvPr>
          <p:cNvPicPr>
            <a:picLocks noChangeAspect="1"/>
          </p:cNvPicPr>
          <p:nvPr/>
        </p:nvPicPr>
        <p:blipFill rotWithShape="1">
          <a:blip r:embed="rId3"/>
          <a:srcRect l="16068" r="12178"/>
          <a:stretch/>
        </p:blipFill>
        <p:spPr>
          <a:xfrm>
            <a:off x="16684984" y="2211506"/>
            <a:ext cx="1230222" cy="1333500"/>
          </a:xfrm>
          <a:prstGeom prst="rect">
            <a:avLst/>
          </a:prstGeom>
        </p:spPr>
      </p:pic>
      <p:sp>
        <p:nvSpPr>
          <p:cNvPr id="4" name="Bakgrund…">
            <a:extLst>
              <a:ext uri="{FF2B5EF4-FFF2-40B4-BE49-F238E27FC236}">
                <a16:creationId xmlns:a16="http://schemas.microsoft.com/office/drawing/2014/main" id="{5DD52F92-47C3-741F-06C6-B8211D9830FF}"/>
              </a:ext>
            </a:extLst>
          </p:cNvPr>
          <p:cNvSpPr txBox="1"/>
          <p:nvPr/>
        </p:nvSpPr>
        <p:spPr>
          <a:xfrm>
            <a:off x="7088629" y="3825312"/>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Reseersättning</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22" name="Rectangle 29">
            <a:extLst>
              <a:ext uri="{FF2B5EF4-FFF2-40B4-BE49-F238E27FC236}">
                <a16:creationId xmlns:a16="http://schemas.microsoft.com/office/drawing/2014/main" id="{41554AF9-BCA8-F981-903D-B6489F0635ED}"/>
              </a:ext>
            </a:extLst>
          </p:cNvPr>
          <p:cNvSpPr/>
          <p:nvPr/>
        </p:nvSpPr>
        <p:spPr>
          <a:xfrm>
            <a:off x="6357109" y="3917569"/>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Bakgrund…">
            <a:extLst>
              <a:ext uri="{FF2B5EF4-FFF2-40B4-BE49-F238E27FC236}">
                <a16:creationId xmlns:a16="http://schemas.microsoft.com/office/drawing/2014/main" id="{3DD1D6FF-51D7-EC43-F845-A080F1FDE613}"/>
              </a:ext>
            </a:extLst>
          </p:cNvPr>
          <p:cNvSpPr txBox="1"/>
          <p:nvPr/>
        </p:nvSpPr>
        <p:spPr>
          <a:xfrm>
            <a:off x="7088629" y="4650448"/>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Ledarskap+</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28" name="Rectangle 32">
            <a:extLst>
              <a:ext uri="{FF2B5EF4-FFF2-40B4-BE49-F238E27FC236}">
                <a16:creationId xmlns:a16="http://schemas.microsoft.com/office/drawing/2014/main" id="{A52B8444-D323-D29C-BBA6-E103D62896D8}"/>
              </a:ext>
            </a:extLst>
          </p:cNvPr>
          <p:cNvSpPr/>
          <p:nvPr/>
        </p:nvSpPr>
        <p:spPr>
          <a:xfrm>
            <a:off x="6357109" y="4742705"/>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Bakgrund…">
            <a:extLst>
              <a:ext uri="{FF2B5EF4-FFF2-40B4-BE49-F238E27FC236}">
                <a16:creationId xmlns:a16="http://schemas.microsoft.com/office/drawing/2014/main" id="{3317C327-D16A-A94E-9AC9-AD6751DC4198}"/>
              </a:ext>
            </a:extLst>
          </p:cNvPr>
          <p:cNvSpPr txBox="1"/>
          <p:nvPr/>
        </p:nvSpPr>
        <p:spPr>
          <a:xfrm>
            <a:off x="7088629" y="5475584"/>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Cykelaktivitet+</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34" name="Rectangle 35">
            <a:extLst>
              <a:ext uri="{FF2B5EF4-FFF2-40B4-BE49-F238E27FC236}">
                <a16:creationId xmlns:a16="http://schemas.microsoft.com/office/drawing/2014/main" id="{C7BDAA82-E496-8856-3D6B-72CBF14FB57C}"/>
              </a:ext>
            </a:extLst>
          </p:cNvPr>
          <p:cNvSpPr/>
          <p:nvPr/>
        </p:nvSpPr>
        <p:spPr>
          <a:xfrm>
            <a:off x="6357109" y="5567841"/>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6" name="Bakgrund…">
            <a:extLst>
              <a:ext uri="{FF2B5EF4-FFF2-40B4-BE49-F238E27FC236}">
                <a16:creationId xmlns:a16="http://schemas.microsoft.com/office/drawing/2014/main" id="{B7E6B342-F08E-8F75-1627-BFC491CB9D18}"/>
              </a:ext>
            </a:extLst>
          </p:cNvPr>
          <p:cNvSpPr txBox="1"/>
          <p:nvPr/>
        </p:nvSpPr>
        <p:spPr>
          <a:xfrm>
            <a:off x="7088629" y="6303996"/>
            <a:ext cx="5029200" cy="5189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500">
                <a:solidFill>
                  <a:schemeClr val="bg2">
                    <a:lumMod val="10000"/>
                  </a:schemeClr>
                </a:solidFill>
                <a:latin typeface="Arial" panose="020B0604020202020204" pitchFamily="34" charset="0"/>
                <a:cs typeface="Arial" panose="020B0604020202020204" pitchFamily="34" charset="0"/>
              </a:rPr>
              <a:t>Utvärdering</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sz="3500">
              <a:solidFill>
                <a:schemeClr val="bg2">
                  <a:lumMod val="10000"/>
                </a:schemeClr>
              </a:solidFill>
              <a:latin typeface="Arial" panose="020B0604020202020204" pitchFamily="34" charset="0"/>
              <a:cs typeface="Arial" panose="020B0604020202020204" pitchFamily="34" charset="0"/>
            </a:endParaRPr>
          </a:p>
        </p:txBody>
      </p:sp>
      <p:sp>
        <p:nvSpPr>
          <p:cNvPr id="49" name="Rectangle 35">
            <a:extLst>
              <a:ext uri="{FF2B5EF4-FFF2-40B4-BE49-F238E27FC236}">
                <a16:creationId xmlns:a16="http://schemas.microsoft.com/office/drawing/2014/main" id="{B90FF669-E569-8C7A-37D6-8593208A6355}"/>
              </a:ext>
            </a:extLst>
          </p:cNvPr>
          <p:cNvSpPr/>
          <p:nvPr/>
        </p:nvSpPr>
        <p:spPr>
          <a:xfrm>
            <a:off x="6357109" y="6396253"/>
            <a:ext cx="487680" cy="487680"/>
          </a:xfrm>
          <a:prstGeom prst="rect">
            <a:avLst/>
          </a:prstGeom>
          <a:noFill/>
          <a:ln w="127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7616914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Bakgrund…"/>
          <p:cNvSpPr txBox="1"/>
          <p:nvPr/>
        </p:nvSpPr>
        <p:spPr>
          <a:xfrm>
            <a:off x="852537" y="1865894"/>
            <a:ext cx="11680769" cy="1071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000">
                <a:solidFill>
                  <a:schemeClr val="tx1"/>
                </a:solidFill>
                <a:latin typeface="Arial" panose="020B0604020202020204" pitchFamily="34" charset="0"/>
                <a:cs typeface="Arial" panose="020B0604020202020204" pitchFamily="34" charset="0"/>
              </a:rPr>
              <a:t>Här beskriver ni vilket syfte ni har med att delta i Cykelvänligast och bedriva ett aktivt arbete med att främja cykling till, från och i jobbet. Att enas om ett syfte är ett bra </a:t>
            </a:r>
            <a:br>
              <a:rPr lang="sv-SE" sz="3000">
                <a:solidFill>
                  <a:schemeClr val="tx1"/>
                </a:solidFill>
                <a:latin typeface="Arial" panose="020B0604020202020204" pitchFamily="34" charset="0"/>
                <a:cs typeface="Arial" panose="020B0604020202020204" pitchFamily="34" charset="0"/>
              </a:rPr>
            </a:br>
            <a:r>
              <a:rPr lang="sv-SE" sz="3000">
                <a:solidFill>
                  <a:schemeClr val="tx1"/>
                </a:solidFill>
                <a:latin typeface="Arial" panose="020B0604020202020204" pitchFamily="34" charset="0"/>
                <a:cs typeface="Arial" panose="020B0604020202020204" pitchFamily="34" charset="0"/>
              </a:rPr>
              <a:t>sätt att förankra arbetet i ledningen på arbetsplatsen och skapa </a:t>
            </a:r>
            <a:br>
              <a:rPr lang="sv-SE" sz="3000">
                <a:solidFill>
                  <a:schemeClr val="tx1"/>
                </a:solidFill>
                <a:latin typeface="Arial" panose="020B0604020202020204" pitchFamily="34" charset="0"/>
                <a:cs typeface="Arial" panose="020B0604020202020204" pitchFamily="34" charset="0"/>
              </a:rPr>
            </a:br>
            <a:r>
              <a:rPr lang="sv-SE" sz="3000">
                <a:solidFill>
                  <a:schemeClr val="tx1"/>
                </a:solidFill>
                <a:latin typeface="Arial" panose="020B0604020202020204" pitchFamily="34" charset="0"/>
                <a:cs typeface="Arial" panose="020B0604020202020204" pitchFamily="34" charset="0"/>
              </a:rPr>
              <a:t>motivation bland medarbetare.</a:t>
            </a:r>
            <a:br>
              <a:rPr lang="sv-SE" sz="3000">
                <a:solidFill>
                  <a:schemeClr val="tx1"/>
                </a:solidFill>
                <a:latin typeface="Arial" panose="020B0604020202020204" pitchFamily="34" charset="0"/>
                <a:cs typeface="Arial" panose="020B0604020202020204" pitchFamily="34" charset="0"/>
              </a:rPr>
            </a:br>
            <a:r>
              <a:rPr lang="sv-SE" sz="3000">
                <a:solidFill>
                  <a:schemeClr val="tx1"/>
                </a:solidFill>
                <a:latin typeface="Arial" panose="020B0604020202020204" pitchFamily="34" charset="0"/>
                <a:cs typeface="Arial" panose="020B0604020202020204" pitchFamily="34" charset="0"/>
              </a:rPr>
              <a:t> </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4000" b="1">
              <a:solidFill>
                <a:schemeClr val="bg2">
                  <a:lumMod val="10000"/>
                </a:schemeClr>
              </a:solidFill>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4000" b="1">
                <a:solidFill>
                  <a:schemeClr val="bg2">
                    <a:lumMod val="10000"/>
                  </a:schemeClr>
                </a:solidFill>
                <a:latin typeface="Arial" panose="020B0604020202020204" pitchFamily="34" charset="0"/>
                <a:cs typeface="Arial" panose="020B0604020202020204" pitchFamily="34" charset="0"/>
              </a:rPr>
              <a:t>             Vårt syfte med att delta i Cykelvänligast är att</a:t>
            </a:r>
            <a:r>
              <a:rPr lang="sv-SE" sz="4000">
                <a:solidFill>
                  <a:schemeClr val="bg2">
                    <a:lumMod val="10000"/>
                  </a:schemeClr>
                </a:solidFill>
                <a:latin typeface="Arial" panose="020B0604020202020204" pitchFamily="34" charset="0"/>
                <a:cs typeface="Arial" panose="020B0604020202020204" pitchFamily="34" charset="0"/>
              </a:rPr>
              <a:t> </a:t>
            </a:r>
            <a:r>
              <a:rPr lang="sv-SE" sz="4000" i="1">
                <a:solidFill>
                  <a:schemeClr val="bg2">
                    <a:lumMod val="10000"/>
                  </a:schemeClr>
                </a:solidFill>
                <a:latin typeface="Arial" panose="020B0604020202020204" pitchFamily="34" charset="0"/>
                <a:cs typeface="Arial" panose="020B0604020202020204" pitchFamily="34" charset="0"/>
              </a:rPr>
              <a:t>(nedan är möjliga exempel):</a:t>
            </a:r>
          </a:p>
          <a:p>
            <a:pPr marL="457200" indent="-4572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a:solidFill>
                  <a:schemeClr val="tx1"/>
                </a:solidFill>
                <a:latin typeface="Arial" panose="020B0604020202020204" pitchFamily="34" charset="0"/>
                <a:cs typeface="Arial" panose="020B0604020202020204" pitchFamily="34" charset="0"/>
              </a:rPr>
              <a:t>Främja medarbetarnas hälsa och motverka stress</a:t>
            </a:r>
          </a:p>
          <a:p>
            <a:pPr marL="457200" indent="-4572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a:solidFill>
                  <a:schemeClr val="tx1"/>
                </a:solidFill>
                <a:latin typeface="Arial" panose="020B0604020202020204" pitchFamily="34" charset="0"/>
                <a:cs typeface="Arial" panose="020B0604020202020204" pitchFamily="34" charset="0"/>
              </a:rPr>
              <a:t>Att bli en mer attraktiv arbetsplats på arbetsmarknaden</a:t>
            </a:r>
          </a:p>
          <a:p>
            <a:pPr marL="457200" indent="-4572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a:solidFill>
                  <a:schemeClr val="tx1"/>
                </a:solidFill>
                <a:latin typeface="Arial" panose="020B0604020202020204" pitchFamily="34" charset="0"/>
                <a:cs typeface="Arial" panose="020B0604020202020204" pitchFamily="34" charset="0"/>
              </a:rPr>
              <a:t>Stärka arbetsplatsens miljö- och hållbarhetsarbete</a:t>
            </a:r>
          </a:p>
          <a:p>
            <a:pPr marL="457200" indent="-4572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a:solidFill>
                  <a:schemeClr val="tx1"/>
                </a:solidFill>
                <a:latin typeface="Arial" panose="020B0604020202020204" pitchFamily="34" charset="0"/>
                <a:cs typeface="Arial" panose="020B0604020202020204" pitchFamily="34" charset="0"/>
              </a:rPr>
              <a:t>Stärka gemenskapen bland medarbetare</a:t>
            </a:r>
            <a:endParaRPr lang="sv-SE" sz="4000">
              <a:solidFill>
                <a:schemeClr val="bg2">
                  <a:lumMod val="10000"/>
                </a:schemeClr>
              </a:solidFill>
              <a:latin typeface="Arial" panose="020B0604020202020204" pitchFamily="34" charset="0"/>
              <a:cs typeface="Arial" panose="020B0604020202020204" pitchFamily="34" charset="0"/>
            </a:endParaRPr>
          </a:p>
        </p:txBody>
      </p:sp>
      <p:sp>
        <p:nvSpPr>
          <p:cNvPr id="7" name="Handlingsplan">
            <a:extLst>
              <a:ext uri="{FF2B5EF4-FFF2-40B4-BE49-F238E27FC236}">
                <a16:creationId xmlns:a16="http://schemas.microsoft.com/office/drawing/2014/main" id="{2DEBE5B5-1CCB-CED2-2F20-1C9A86FD225F}"/>
              </a:ext>
            </a:extLst>
          </p:cNvPr>
          <p:cNvSpPr txBox="1">
            <a:spLocks/>
          </p:cNvSpPr>
          <p:nvPr/>
        </p:nvSpPr>
        <p:spPr>
          <a:xfrm>
            <a:off x="852536" y="633760"/>
            <a:ext cx="11680769" cy="1614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0" marR="0" indent="0" algn="l" defTabSz="2438338" rtl="0" latinLnBrk="0">
              <a:lnSpc>
                <a:spcPct val="100000"/>
              </a:lnSpc>
              <a:spcBef>
                <a:spcPts val="0"/>
              </a:spcBef>
              <a:spcAft>
                <a:spcPts val="0"/>
              </a:spcAft>
              <a:buClrTx/>
              <a:buSzTx/>
              <a:buFontTx/>
              <a:buNone/>
              <a:tabLst/>
              <a:defRPr sz="8500" b="0" i="0" u="none" strike="noStrike" cap="none" spc="-170" baseline="0">
                <a:solidFill>
                  <a:srgbClr val="020763"/>
                </a:solidFill>
                <a:uFillTx/>
                <a:latin typeface="PraterSansOne-Bold"/>
                <a:ea typeface="PraterSansOne-Bold"/>
                <a:cs typeface="PraterSansOne-Bold"/>
                <a:sym typeface="PraterSansOne-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7500" b="1">
                <a:solidFill>
                  <a:schemeClr val="bg2">
                    <a:lumMod val="10000"/>
                  </a:schemeClr>
                </a:solidFill>
                <a:latin typeface="Arial" panose="020B0604020202020204" pitchFamily="34" charset="0"/>
                <a:cs typeface="Arial" panose="020B0604020202020204" pitchFamily="34" charset="0"/>
              </a:rPr>
              <a:t>Syfte och mål</a:t>
            </a:r>
          </a:p>
        </p:txBody>
      </p:sp>
      <p:sp>
        <p:nvSpPr>
          <p:cNvPr id="2" name="Bakgrund…">
            <a:extLst>
              <a:ext uri="{FF2B5EF4-FFF2-40B4-BE49-F238E27FC236}">
                <a16:creationId xmlns:a16="http://schemas.microsoft.com/office/drawing/2014/main" id="{E31B6E39-486C-B0FE-6731-35F77843C161}"/>
              </a:ext>
            </a:extLst>
          </p:cNvPr>
          <p:cNvSpPr txBox="1"/>
          <p:nvPr/>
        </p:nvSpPr>
        <p:spPr>
          <a:xfrm>
            <a:off x="12874612" y="725200"/>
            <a:ext cx="10998157" cy="114445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000" dirty="0">
                <a:latin typeface="Arial"/>
                <a:cs typeface="Arial"/>
              </a:rPr>
              <a:t>Här beskriver ni vilka mål ni vill uppnå med ert arbete. </a:t>
            </a:r>
            <a:br>
              <a:rPr lang="sv-SE" sz="3000" dirty="0">
                <a:latin typeface="Arial" panose="020B0604020202020204" pitchFamily="34" charset="0"/>
                <a:cs typeface="Arial" panose="020B0604020202020204" pitchFamily="34" charset="0"/>
              </a:rPr>
            </a:br>
            <a:r>
              <a:rPr lang="sv-SE" sz="3000" dirty="0">
                <a:latin typeface="Arial"/>
                <a:cs typeface="Arial"/>
              </a:rPr>
              <a:t>Utgå gärna från kriterierna i checklistan och lista vilka fler kriterier och/eller antal stjärnor ni vill uppnå på kort och lång </a:t>
            </a:r>
            <a:br>
              <a:rPr lang="sv-SE" sz="3000" dirty="0">
                <a:latin typeface="Arial" panose="020B0604020202020204" pitchFamily="34" charset="0"/>
                <a:cs typeface="Arial" panose="020B0604020202020204" pitchFamily="34" charset="0"/>
              </a:rPr>
            </a:br>
            <a:r>
              <a:rPr lang="sv-SE" sz="3000" dirty="0">
                <a:latin typeface="Arial"/>
                <a:cs typeface="Arial"/>
              </a:rPr>
              <a:t>sikt. Ange även inom vilken tidsram målen ska uppnås.</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4000" b="1" dirty="0">
                <a:solidFill>
                  <a:schemeClr val="bg2">
                    <a:lumMod val="10000"/>
                  </a:schemeClr>
                </a:solidFill>
                <a:latin typeface="Arial"/>
                <a:cs typeface="Arial"/>
              </a:rPr>
              <a:t>Kortsiktiga mål – uppnås till </a:t>
            </a:r>
            <a:r>
              <a:rPr lang="sv-SE" sz="4000" b="1" dirty="0">
                <a:solidFill>
                  <a:schemeClr val="bg2">
                    <a:lumMod val="10000"/>
                  </a:schemeClr>
                </a:solidFill>
                <a:highlight>
                  <a:srgbClr val="FFFF00"/>
                </a:highlight>
                <a:latin typeface="Arial"/>
                <a:cs typeface="Arial"/>
              </a:rPr>
              <a:t>”2027”</a:t>
            </a:r>
          </a:p>
          <a:p>
            <a:pPr marL="457200" indent="-4572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dirty="0">
                <a:solidFill>
                  <a:schemeClr val="bg2">
                    <a:lumMod val="10000"/>
                  </a:schemeClr>
                </a:solidFill>
                <a:highlight>
                  <a:srgbClr val="FFFF00"/>
                </a:highlight>
                <a:latin typeface="Arial"/>
                <a:cs typeface="Arial"/>
              </a:rPr>
              <a:t>Kriterier och/eller antal stjärnor vi vill uppnå </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4000" b="1">
              <a:solidFill>
                <a:schemeClr val="bg2">
                  <a:lumMod val="10000"/>
                </a:schemeClr>
              </a:solidFill>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4000" b="1">
              <a:solidFill>
                <a:schemeClr val="bg2">
                  <a:lumMod val="10000"/>
                </a:schemeClr>
              </a:solidFill>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4000" b="1" dirty="0">
                <a:solidFill>
                  <a:schemeClr val="bg2">
                    <a:lumMod val="10000"/>
                  </a:schemeClr>
                </a:solidFill>
                <a:latin typeface="Arial"/>
                <a:cs typeface="Arial"/>
              </a:rPr>
              <a:t>Långsiktiga mål – uppnås till </a:t>
            </a:r>
            <a:r>
              <a:rPr lang="sv-SE" sz="4000" b="1" dirty="0">
                <a:solidFill>
                  <a:schemeClr val="bg2">
                    <a:lumMod val="10000"/>
                  </a:schemeClr>
                </a:solidFill>
                <a:highlight>
                  <a:srgbClr val="FFFF00"/>
                </a:highlight>
                <a:latin typeface="Arial"/>
                <a:cs typeface="Arial"/>
              </a:rPr>
              <a:t>”2030”</a:t>
            </a:r>
          </a:p>
          <a:p>
            <a:pPr marL="457200" indent="-4572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dirty="0">
                <a:solidFill>
                  <a:schemeClr val="bg2">
                    <a:lumMod val="10000"/>
                  </a:schemeClr>
                </a:solidFill>
                <a:highlight>
                  <a:srgbClr val="FFFF00"/>
                </a:highlight>
                <a:latin typeface="Arial"/>
                <a:cs typeface="Arial"/>
              </a:rPr>
              <a:t>Kriterier och/eller antal stjärnor vi vill uppnå </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3000">
              <a:solidFill>
                <a:schemeClr val="bg2">
                  <a:lumMod val="10000"/>
                </a:schemeClr>
              </a:solidFill>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3000">
              <a:solidFill>
                <a:schemeClr val="bg2">
                  <a:lumMod val="10000"/>
                </a:schemeClr>
              </a:solidFill>
              <a:latin typeface="Arial" panose="020B0604020202020204" pitchFamily="34" charset="0"/>
              <a:cs typeface="Arial" panose="020B0604020202020204" pitchFamily="34" charset="0"/>
            </a:endParaRPr>
          </a:p>
        </p:txBody>
      </p:sp>
      <p:graphicFrame>
        <p:nvGraphicFramePr>
          <p:cNvPr id="4" name="Tabell 2">
            <a:extLst>
              <a:ext uri="{FF2B5EF4-FFF2-40B4-BE49-F238E27FC236}">
                <a16:creationId xmlns:a16="http://schemas.microsoft.com/office/drawing/2014/main" id="{301A3878-AD40-2E4D-8E28-3490D96CFC86}"/>
              </a:ext>
            </a:extLst>
          </p:cNvPr>
          <p:cNvGraphicFramePr>
            <a:graphicFrameLocks noGrp="1"/>
          </p:cNvGraphicFramePr>
          <p:nvPr>
            <p:extLst>
              <p:ext uri="{D42A27DB-BD31-4B8C-83A1-F6EECF244321}">
                <p14:modId xmlns:p14="http://schemas.microsoft.com/office/powerpoint/2010/main" val="3485905553"/>
              </p:ext>
            </p:extLst>
          </p:nvPr>
        </p:nvGraphicFramePr>
        <p:xfrm>
          <a:off x="12817418" y="4171950"/>
          <a:ext cx="11264857" cy="3343275"/>
        </p:xfrm>
        <a:graphic>
          <a:graphicData uri="http://schemas.openxmlformats.org/drawingml/2006/table">
            <a:tbl>
              <a:tblPr firstRow="1" bandRow="1">
                <a:tableStyleId>{5940675A-B579-460E-94D1-54222C63F5DA}</a:tableStyleId>
              </a:tblPr>
              <a:tblGrid>
                <a:gridCol w="11264857">
                  <a:extLst>
                    <a:ext uri="{9D8B030D-6E8A-4147-A177-3AD203B41FA5}">
                      <a16:colId xmlns:a16="http://schemas.microsoft.com/office/drawing/2014/main" val="3490773532"/>
                    </a:ext>
                  </a:extLst>
                </a:gridCol>
              </a:tblGrid>
              <a:tr h="3343275">
                <a:tc>
                  <a:txBody>
                    <a:bodyPr/>
                    <a:lstStyle/>
                    <a:p>
                      <a:endParaRPr lang="sv-SE"/>
                    </a:p>
                  </a:txBody>
                  <a:tcPr>
                    <a:solidFill>
                      <a:schemeClr val="accent1">
                        <a:lumMod val="20000"/>
                        <a:lumOff val="80000"/>
                        <a:alpha val="30000"/>
                      </a:schemeClr>
                    </a:solidFill>
                  </a:tcPr>
                </a:tc>
                <a:extLst>
                  <a:ext uri="{0D108BD9-81ED-4DB2-BD59-A6C34878D82A}">
                    <a16:rowId xmlns:a16="http://schemas.microsoft.com/office/drawing/2014/main" val="4187949961"/>
                  </a:ext>
                </a:extLst>
              </a:tr>
            </a:tbl>
          </a:graphicData>
        </a:graphic>
      </p:graphicFrame>
      <p:graphicFrame>
        <p:nvGraphicFramePr>
          <p:cNvPr id="5" name="Tabell 2">
            <a:extLst>
              <a:ext uri="{FF2B5EF4-FFF2-40B4-BE49-F238E27FC236}">
                <a16:creationId xmlns:a16="http://schemas.microsoft.com/office/drawing/2014/main" id="{57A86129-38C5-FB49-9E58-B11B195608BF}"/>
              </a:ext>
            </a:extLst>
          </p:cNvPr>
          <p:cNvGraphicFramePr>
            <a:graphicFrameLocks noGrp="1"/>
          </p:cNvGraphicFramePr>
          <p:nvPr>
            <p:extLst>
              <p:ext uri="{D42A27DB-BD31-4B8C-83A1-F6EECF244321}">
                <p14:modId xmlns:p14="http://schemas.microsoft.com/office/powerpoint/2010/main" val="2095191025"/>
              </p:ext>
            </p:extLst>
          </p:nvPr>
        </p:nvGraphicFramePr>
        <p:xfrm>
          <a:off x="12855561" y="8761704"/>
          <a:ext cx="11264857" cy="4229096"/>
        </p:xfrm>
        <a:graphic>
          <a:graphicData uri="http://schemas.openxmlformats.org/drawingml/2006/table">
            <a:tbl>
              <a:tblPr firstRow="1" bandRow="1">
                <a:tableStyleId>{5940675A-B579-460E-94D1-54222C63F5DA}</a:tableStyleId>
              </a:tblPr>
              <a:tblGrid>
                <a:gridCol w="11264857">
                  <a:extLst>
                    <a:ext uri="{9D8B030D-6E8A-4147-A177-3AD203B41FA5}">
                      <a16:colId xmlns:a16="http://schemas.microsoft.com/office/drawing/2014/main" val="3490773532"/>
                    </a:ext>
                  </a:extLst>
                </a:gridCol>
              </a:tblGrid>
              <a:tr h="4229096">
                <a:tc>
                  <a:txBody>
                    <a:bodyPr/>
                    <a:lstStyle/>
                    <a:p>
                      <a:endParaRPr lang="sv-SE"/>
                    </a:p>
                  </a:txBody>
                  <a:tcPr>
                    <a:solidFill>
                      <a:schemeClr val="accent1">
                        <a:lumMod val="20000"/>
                        <a:lumOff val="80000"/>
                        <a:alpha val="30000"/>
                      </a:schemeClr>
                    </a:solidFill>
                  </a:tcPr>
                </a:tc>
                <a:extLst>
                  <a:ext uri="{0D108BD9-81ED-4DB2-BD59-A6C34878D82A}">
                    <a16:rowId xmlns:a16="http://schemas.microsoft.com/office/drawing/2014/main" val="4187949961"/>
                  </a:ext>
                </a:extLst>
              </a:tr>
            </a:tbl>
          </a:graphicData>
        </a:graphic>
      </p:graphicFrame>
      <p:sp>
        <p:nvSpPr>
          <p:cNvPr id="9" name="Ellips 8">
            <a:extLst>
              <a:ext uri="{FF2B5EF4-FFF2-40B4-BE49-F238E27FC236}">
                <a16:creationId xmlns:a16="http://schemas.microsoft.com/office/drawing/2014/main" id="{EC148CA5-6D52-0840-A33D-858A4E352F4A}"/>
              </a:ext>
            </a:extLst>
          </p:cNvPr>
          <p:cNvSpPr/>
          <p:nvPr/>
        </p:nvSpPr>
        <p:spPr>
          <a:xfrm>
            <a:off x="301725" y="4542499"/>
            <a:ext cx="2019300" cy="203932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textruta 9">
            <a:extLst>
              <a:ext uri="{FF2B5EF4-FFF2-40B4-BE49-F238E27FC236}">
                <a16:creationId xmlns:a16="http://schemas.microsoft.com/office/drawing/2014/main" id="{5F79676E-2300-6541-8955-F077D85533E2}"/>
              </a:ext>
            </a:extLst>
          </p:cNvPr>
          <p:cNvSpPr txBox="1"/>
          <p:nvPr/>
        </p:nvSpPr>
        <p:spPr>
          <a:xfrm rot="20369071">
            <a:off x="349213" y="5217891"/>
            <a:ext cx="195891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sv-SE" sz="3000" b="1" i="0" u="none" strike="noStrike" cap="none" spc="0" normalizeH="0" baseline="0">
                <a:ln>
                  <a:noFill/>
                </a:ln>
                <a:solidFill>
                  <a:schemeClr val="bg2">
                    <a:lumMod val="10000"/>
                  </a:schemeClr>
                </a:solidFill>
                <a:effectLst/>
                <a:uFillTx/>
                <a:latin typeface="Arial" panose="020B0604020202020204" pitchFamily="34" charset="0"/>
                <a:cs typeface="Arial" panose="020B0604020202020204" pitchFamily="34" charset="0"/>
                <a:sym typeface="Helvetica Neue"/>
              </a:rPr>
              <a:t>EXEMPEL</a:t>
            </a:r>
          </a:p>
        </p:txBody>
      </p:sp>
    </p:spTree>
    <p:extLst>
      <p:ext uri="{BB962C8B-B14F-4D97-AF65-F5344CB8AC3E}">
        <p14:creationId xmlns:p14="http://schemas.microsoft.com/office/powerpoint/2010/main" val="310912152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Bakgrund…"/>
          <p:cNvSpPr txBox="1"/>
          <p:nvPr/>
        </p:nvSpPr>
        <p:spPr>
          <a:xfrm>
            <a:off x="1193843" y="2271496"/>
            <a:ext cx="10998157" cy="58361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000">
                <a:solidFill>
                  <a:schemeClr val="tx1"/>
                </a:solidFill>
                <a:latin typeface="Arial" panose="020B0604020202020204" pitchFamily="34" charset="0"/>
                <a:cs typeface="Arial" panose="020B0604020202020204" pitchFamily="34" charset="0"/>
              </a:rPr>
              <a:t>Här beskriver ni vilka konkreta åtgärder ni behöver ta till för att nå era mål. Åtgärderna får gärna vara kopplade till respektive mål, men ni kan även lägga till övriga insatser här. Ange även vem som har ansvar för att utföra åtgärden och när den ska </a:t>
            </a:r>
            <a:br>
              <a:rPr lang="sv-SE" sz="3000">
                <a:solidFill>
                  <a:schemeClr val="tx1"/>
                </a:solidFill>
                <a:latin typeface="Arial" panose="020B0604020202020204" pitchFamily="34" charset="0"/>
                <a:cs typeface="Arial" panose="020B0604020202020204" pitchFamily="34" charset="0"/>
              </a:rPr>
            </a:br>
            <a:r>
              <a:rPr lang="sv-SE" sz="3000">
                <a:solidFill>
                  <a:schemeClr val="tx1"/>
                </a:solidFill>
                <a:latin typeface="Arial" panose="020B0604020202020204" pitchFamily="34" charset="0"/>
                <a:cs typeface="Arial" panose="020B0604020202020204" pitchFamily="34" charset="0"/>
              </a:rPr>
              <a:t>vara klar. </a:t>
            </a: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000" i="1">
                <a:solidFill>
                  <a:schemeClr val="tx1"/>
                </a:solidFill>
                <a:latin typeface="Arial" panose="020B0604020202020204" pitchFamily="34" charset="0"/>
                <a:cs typeface="Arial" panose="020B0604020202020204" pitchFamily="34" charset="0"/>
              </a:rPr>
              <a:t>Utgå gärna från nedan tabell för att utforma en åtgärdsplan. </a:t>
            </a:r>
            <a:br>
              <a:rPr lang="sv-SE" sz="3000" i="1">
                <a:solidFill>
                  <a:schemeClr val="tx1"/>
                </a:solidFill>
                <a:latin typeface="Arial" panose="020B0604020202020204" pitchFamily="34" charset="0"/>
                <a:cs typeface="Arial" panose="020B0604020202020204" pitchFamily="34" charset="0"/>
              </a:rPr>
            </a:br>
            <a:r>
              <a:rPr lang="sv-SE" sz="3000" i="1">
                <a:solidFill>
                  <a:schemeClr val="tx1"/>
                </a:solidFill>
                <a:latin typeface="Arial" panose="020B0604020202020204" pitchFamily="34" charset="0"/>
                <a:cs typeface="Arial" panose="020B0604020202020204" pitchFamily="34" charset="0"/>
              </a:rPr>
              <a:t>Se exempel på nästa sida. </a:t>
            </a:r>
          </a:p>
        </p:txBody>
      </p:sp>
      <p:sp>
        <p:nvSpPr>
          <p:cNvPr id="7" name="Handlingsplan">
            <a:extLst>
              <a:ext uri="{FF2B5EF4-FFF2-40B4-BE49-F238E27FC236}">
                <a16:creationId xmlns:a16="http://schemas.microsoft.com/office/drawing/2014/main" id="{2DEBE5B5-1CCB-CED2-2F20-1C9A86FD225F}"/>
              </a:ext>
            </a:extLst>
          </p:cNvPr>
          <p:cNvSpPr txBox="1">
            <a:spLocks/>
          </p:cNvSpPr>
          <p:nvPr/>
        </p:nvSpPr>
        <p:spPr>
          <a:xfrm>
            <a:off x="1193843" y="725200"/>
            <a:ext cx="21996314" cy="16146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lvl1pPr marL="0" marR="0" indent="0" algn="l" defTabSz="2438338" rtl="0" latinLnBrk="0">
              <a:lnSpc>
                <a:spcPct val="100000"/>
              </a:lnSpc>
              <a:spcBef>
                <a:spcPts val="0"/>
              </a:spcBef>
              <a:spcAft>
                <a:spcPts val="0"/>
              </a:spcAft>
              <a:buClrTx/>
              <a:buSzTx/>
              <a:buFontTx/>
              <a:buNone/>
              <a:tabLst/>
              <a:defRPr sz="8500" b="0" i="0" u="none" strike="noStrike" cap="none" spc="-170" baseline="0">
                <a:solidFill>
                  <a:srgbClr val="020763"/>
                </a:solidFill>
                <a:uFillTx/>
                <a:latin typeface="PraterSansOne-Bold"/>
                <a:ea typeface="PraterSansOne-Bold"/>
                <a:cs typeface="PraterSansOne-Bold"/>
                <a:sym typeface="PraterSansOne-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7500" b="1">
                <a:solidFill>
                  <a:schemeClr val="bg2">
                    <a:lumMod val="10000"/>
                  </a:schemeClr>
                </a:solidFill>
                <a:latin typeface="Arial" panose="020B0604020202020204" pitchFamily="34" charset="0"/>
                <a:cs typeface="Arial" panose="020B0604020202020204" pitchFamily="34" charset="0"/>
              </a:rPr>
              <a:t>Åtgärdsplan</a:t>
            </a:r>
          </a:p>
        </p:txBody>
      </p:sp>
      <p:graphicFrame>
        <p:nvGraphicFramePr>
          <p:cNvPr id="2" name="Table 9">
            <a:extLst>
              <a:ext uri="{FF2B5EF4-FFF2-40B4-BE49-F238E27FC236}">
                <a16:creationId xmlns:a16="http://schemas.microsoft.com/office/drawing/2014/main" id="{8380E6F5-C893-1FEB-EB08-9CFF3F535989}"/>
              </a:ext>
            </a:extLst>
          </p:cNvPr>
          <p:cNvGraphicFramePr>
            <a:graphicFrameLocks noGrp="1"/>
          </p:cNvGraphicFramePr>
          <p:nvPr>
            <p:extLst>
              <p:ext uri="{D42A27DB-BD31-4B8C-83A1-F6EECF244321}">
                <p14:modId xmlns:p14="http://schemas.microsoft.com/office/powerpoint/2010/main" val="903554218"/>
              </p:ext>
            </p:extLst>
          </p:nvPr>
        </p:nvGraphicFramePr>
        <p:xfrm>
          <a:off x="1252241" y="7538797"/>
          <a:ext cx="21879517" cy="3588145"/>
        </p:xfrm>
        <a:graphic>
          <a:graphicData uri="http://schemas.openxmlformats.org/drawingml/2006/table">
            <a:tbl>
              <a:tblPr firstRow="1" bandRow="1">
                <a:tableStyleId>{5940675A-B579-460E-94D1-54222C63F5DA}</a:tableStyleId>
              </a:tblPr>
              <a:tblGrid>
                <a:gridCol w="3413760">
                  <a:extLst>
                    <a:ext uri="{9D8B030D-6E8A-4147-A177-3AD203B41FA5}">
                      <a16:colId xmlns:a16="http://schemas.microsoft.com/office/drawing/2014/main" val="3745000293"/>
                    </a:ext>
                  </a:extLst>
                </a:gridCol>
                <a:gridCol w="6614160">
                  <a:extLst>
                    <a:ext uri="{9D8B030D-6E8A-4147-A177-3AD203B41FA5}">
                      <a16:colId xmlns:a16="http://schemas.microsoft.com/office/drawing/2014/main" val="4106296220"/>
                    </a:ext>
                  </a:extLst>
                </a:gridCol>
                <a:gridCol w="4985989">
                  <a:extLst>
                    <a:ext uri="{9D8B030D-6E8A-4147-A177-3AD203B41FA5}">
                      <a16:colId xmlns:a16="http://schemas.microsoft.com/office/drawing/2014/main" val="2392580148"/>
                    </a:ext>
                  </a:extLst>
                </a:gridCol>
                <a:gridCol w="6865608">
                  <a:extLst>
                    <a:ext uri="{9D8B030D-6E8A-4147-A177-3AD203B41FA5}">
                      <a16:colId xmlns:a16="http://schemas.microsoft.com/office/drawing/2014/main" val="2224029301"/>
                    </a:ext>
                  </a:extLst>
                </a:gridCol>
              </a:tblGrid>
              <a:tr h="830098">
                <a:tc>
                  <a:txBody>
                    <a:bodyPr/>
                    <a:lstStyle/>
                    <a:p>
                      <a:r>
                        <a:rPr lang="sv-SE" sz="4000" b="1" i="0">
                          <a:solidFill>
                            <a:schemeClr val="bg2">
                              <a:lumMod val="10000"/>
                            </a:schemeClr>
                          </a:solidFill>
                          <a:latin typeface="Arial" panose="020B0604020202020204" pitchFamily="34" charset="0"/>
                          <a:cs typeface="Arial" panose="020B0604020202020204" pitchFamily="34" charset="0"/>
                        </a:rPr>
                        <a:t>Mål</a:t>
                      </a:r>
                    </a:p>
                  </a:txBody>
                  <a:tcPr/>
                </a:tc>
                <a:tc>
                  <a:txBody>
                    <a:bodyPr/>
                    <a:lstStyle/>
                    <a:p>
                      <a:r>
                        <a:rPr lang="sv-SE" sz="4000" b="1" i="0">
                          <a:solidFill>
                            <a:schemeClr val="bg2">
                              <a:lumMod val="10000"/>
                            </a:schemeClr>
                          </a:solidFill>
                          <a:latin typeface="Arial" panose="020B0604020202020204" pitchFamily="34" charset="0"/>
                          <a:cs typeface="Arial" panose="020B0604020202020204" pitchFamily="34" charset="0"/>
                        </a:rPr>
                        <a:t>Åtgärder</a:t>
                      </a:r>
                      <a:endParaRPr lang="sv-SE" sz="4000" b="1" i="0">
                        <a:latin typeface="Arial" panose="020B0604020202020204" pitchFamily="34" charset="0"/>
                        <a:cs typeface="Arial" panose="020B0604020202020204" pitchFamily="34" charset="0"/>
                      </a:endParaRPr>
                    </a:p>
                  </a:txBody>
                  <a:tcPr/>
                </a:tc>
                <a:tc>
                  <a:txBody>
                    <a:bodyPr/>
                    <a:lstStyle/>
                    <a:p>
                      <a:r>
                        <a:rPr lang="sv-SE" sz="4000" b="1" i="0">
                          <a:solidFill>
                            <a:schemeClr val="bg2">
                              <a:lumMod val="10000"/>
                            </a:schemeClr>
                          </a:solidFill>
                          <a:latin typeface="Arial" panose="020B0604020202020204" pitchFamily="34" charset="0"/>
                          <a:cs typeface="Arial" panose="020B0604020202020204" pitchFamily="34" charset="0"/>
                        </a:rPr>
                        <a:t>Ansvarig</a:t>
                      </a:r>
                    </a:p>
                  </a:txBody>
                  <a:tcPr/>
                </a:tc>
                <a:tc>
                  <a:txBody>
                    <a:bodyPr/>
                    <a:lstStyle/>
                    <a:p>
                      <a:r>
                        <a:rPr lang="sv-SE" sz="4000" b="1" i="0">
                          <a:solidFill>
                            <a:schemeClr val="bg2">
                              <a:lumMod val="10000"/>
                            </a:schemeClr>
                          </a:solidFill>
                          <a:latin typeface="Arial" panose="020B0604020202020204" pitchFamily="34" charset="0"/>
                          <a:cs typeface="Arial" panose="020B0604020202020204" pitchFamily="34" charset="0"/>
                        </a:rPr>
                        <a:t>Tidsplan</a:t>
                      </a:r>
                      <a:endParaRPr lang="sv-SE" sz="4000" b="1"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48971309"/>
                  </a:ext>
                </a:extLst>
              </a:tr>
              <a:tr h="1463040">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sv-SE" sz="3000">
                          <a:solidFill>
                            <a:schemeClr val="tx2"/>
                          </a:solidFill>
                          <a:highlight>
                            <a:srgbClr val="FFFF00"/>
                          </a:highlight>
                          <a:latin typeface="Arial" panose="020B0604020202020204" pitchFamily="34" charset="0"/>
                          <a:cs typeface="Arial" panose="020B0604020202020204" pitchFamily="34" charset="0"/>
                        </a:rPr>
                        <a:t>Ange målet ni vill nå</a:t>
                      </a:r>
                    </a:p>
                  </a:txBody>
                  <a:tcPr/>
                </a:tc>
                <a:tc>
                  <a:txBody>
                    <a:bodyPr/>
                    <a:lstStyle/>
                    <a:p>
                      <a:pPr marL="457200" marR="0" lvl="0" indent="-4572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a:solidFill>
                            <a:schemeClr val="tx2"/>
                          </a:solidFill>
                          <a:highlight>
                            <a:srgbClr val="FFFF00"/>
                          </a:highlight>
                          <a:latin typeface="Arial" panose="020B0604020202020204" pitchFamily="34" charset="0"/>
                          <a:cs typeface="Arial" panose="020B0604020202020204" pitchFamily="34" charset="0"/>
                        </a:rPr>
                        <a:t>Ange vilka åtgärder ni vill ta till för att nå målet</a:t>
                      </a:r>
                    </a:p>
                  </a:txBody>
                  <a:tcPr/>
                </a:tc>
                <a:tc>
                  <a:txBody>
                    <a:bodyPr/>
                    <a:lstStyle/>
                    <a:p>
                      <a:pPr algn="l"/>
                      <a:r>
                        <a:rPr lang="sv-SE" sz="3000">
                          <a:solidFill>
                            <a:schemeClr val="tx2"/>
                          </a:solidFill>
                          <a:highlight>
                            <a:srgbClr val="FFFF00"/>
                          </a:highlight>
                          <a:latin typeface="Arial" panose="020B0604020202020204" pitchFamily="34" charset="0"/>
                          <a:cs typeface="Arial" panose="020B0604020202020204" pitchFamily="34" charset="0"/>
                        </a:rPr>
                        <a:t>Ange vem eller vilka som är ansvariga för åtgärderna</a:t>
                      </a:r>
                    </a:p>
                  </a:txBody>
                  <a:tcPr/>
                </a:tc>
                <a:tc>
                  <a:txBody>
                    <a:bodyPr/>
                    <a:lstStyle/>
                    <a:p>
                      <a:pPr marL="457200" indent="-457200" algn="l">
                        <a:buFont typeface="Arial" panose="020B0604020202020204" pitchFamily="34" charset="0"/>
                        <a:buChar char="•"/>
                      </a:pPr>
                      <a:r>
                        <a:rPr lang="sv-SE" sz="3000">
                          <a:solidFill>
                            <a:schemeClr val="tx2"/>
                          </a:solidFill>
                          <a:highlight>
                            <a:srgbClr val="FFFF00"/>
                          </a:highlight>
                          <a:latin typeface="Arial" panose="020B0604020202020204" pitchFamily="34" charset="0"/>
                          <a:cs typeface="Arial" panose="020B0604020202020204" pitchFamily="34" charset="0"/>
                        </a:rPr>
                        <a:t>Ange när respektive åtgärd ska vara klar</a:t>
                      </a:r>
                    </a:p>
                  </a:txBody>
                  <a:tcPr/>
                </a:tc>
                <a:extLst>
                  <a:ext uri="{0D108BD9-81ED-4DB2-BD59-A6C34878D82A}">
                    <a16:rowId xmlns:a16="http://schemas.microsoft.com/office/drawing/2014/main" val="3630524554"/>
                  </a:ext>
                </a:extLst>
              </a:tr>
              <a:tr h="1295007">
                <a:tc>
                  <a:txBody>
                    <a:bodyPr/>
                    <a:lstStyle/>
                    <a:p>
                      <a:endParaRPr lang="sv-SE" sz="3000">
                        <a:latin typeface="Arial" panose="020B0604020202020204" pitchFamily="34" charset="0"/>
                        <a:cs typeface="Arial" panose="020B0604020202020204" pitchFamily="34" charset="0"/>
                      </a:endParaRPr>
                    </a:p>
                  </a:txBody>
                  <a:tcPr/>
                </a:tc>
                <a:tc>
                  <a:txBody>
                    <a:bodyPr/>
                    <a:lstStyle/>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3000">
                        <a:solidFill>
                          <a:schemeClr val="bg2">
                            <a:lumMod val="10000"/>
                          </a:schemeClr>
                        </a:solidFill>
                        <a:latin typeface="Arial" panose="020B0604020202020204" pitchFamily="34" charset="0"/>
                        <a:cs typeface="Arial" panose="020B0604020202020204" pitchFamily="34" charset="0"/>
                      </a:endParaRPr>
                    </a:p>
                  </a:txBody>
                  <a:tcPr/>
                </a:tc>
                <a:tc>
                  <a:txBody>
                    <a:bodyPr/>
                    <a:lstStyle/>
                    <a:p>
                      <a:pPr marL="0" marR="0" lvl="0" indent="0" algn="l" defTabSz="584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3000">
                        <a:solidFill>
                          <a:schemeClr val="bg2">
                            <a:lumMod val="10000"/>
                          </a:schemeClr>
                        </a:solidFill>
                        <a:latin typeface="Arial" panose="020B0604020202020204" pitchFamily="34" charset="0"/>
                        <a:cs typeface="Arial" panose="020B0604020202020204" pitchFamily="34" charset="0"/>
                      </a:endParaRPr>
                    </a:p>
                  </a:txBody>
                  <a:tcPr/>
                </a:tc>
                <a:tc>
                  <a:txBody>
                    <a:bodyPr/>
                    <a:lstStyle/>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3000">
                        <a:solidFill>
                          <a:schemeClr val="bg2">
                            <a:lumMod val="1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1207197"/>
                  </a:ext>
                </a:extLst>
              </a:tr>
            </a:tbl>
          </a:graphicData>
        </a:graphic>
      </p:graphicFrame>
    </p:spTree>
    <p:extLst>
      <p:ext uri="{BB962C8B-B14F-4D97-AF65-F5344CB8AC3E}">
        <p14:creationId xmlns:p14="http://schemas.microsoft.com/office/powerpoint/2010/main" val="1728071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andlingsplan">
            <a:extLst>
              <a:ext uri="{FF2B5EF4-FFF2-40B4-BE49-F238E27FC236}">
                <a16:creationId xmlns:a16="http://schemas.microsoft.com/office/drawing/2014/main" id="{2DEBE5B5-1CCB-CED2-2F20-1C9A86FD225F}"/>
              </a:ext>
            </a:extLst>
          </p:cNvPr>
          <p:cNvSpPr txBox="1">
            <a:spLocks/>
          </p:cNvSpPr>
          <p:nvPr/>
        </p:nvSpPr>
        <p:spPr>
          <a:xfrm>
            <a:off x="1193843" y="725200"/>
            <a:ext cx="11680769" cy="1614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fontScale="85000" lnSpcReduction="10000"/>
          </a:bodyPr>
          <a:lstStyle>
            <a:lvl1pPr marL="0" marR="0" indent="0" algn="l" defTabSz="2438338" rtl="0" latinLnBrk="0">
              <a:lnSpc>
                <a:spcPct val="100000"/>
              </a:lnSpc>
              <a:spcBef>
                <a:spcPts val="0"/>
              </a:spcBef>
              <a:spcAft>
                <a:spcPts val="0"/>
              </a:spcAft>
              <a:buClrTx/>
              <a:buSzTx/>
              <a:buFontTx/>
              <a:buNone/>
              <a:tabLst/>
              <a:defRPr sz="8500" b="0" i="0" u="none" strike="noStrike" cap="none" spc="-170" baseline="0">
                <a:solidFill>
                  <a:srgbClr val="020763"/>
                </a:solidFill>
                <a:uFillTx/>
                <a:latin typeface="PraterSansOne-Bold"/>
                <a:ea typeface="PraterSansOne-Bold"/>
                <a:cs typeface="PraterSansOne-Bold"/>
                <a:sym typeface="PraterSansOne-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7500" b="1">
                <a:solidFill>
                  <a:schemeClr val="bg2">
                    <a:lumMod val="10000"/>
                  </a:schemeClr>
                </a:solidFill>
                <a:latin typeface="Arial" panose="020B0604020202020204" pitchFamily="34" charset="0"/>
                <a:cs typeface="Arial" panose="020B0604020202020204" pitchFamily="34" charset="0"/>
              </a:rPr>
              <a:t>	</a:t>
            </a:r>
            <a:r>
              <a:rPr lang="en-GB" sz="7500" b="1" err="1">
                <a:solidFill>
                  <a:schemeClr val="bg2">
                    <a:lumMod val="10000"/>
                  </a:schemeClr>
                </a:solidFill>
                <a:latin typeface="Arial" panose="020B0604020202020204" pitchFamily="34" charset="0"/>
                <a:cs typeface="Arial" panose="020B0604020202020204" pitchFamily="34" charset="0"/>
              </a:rPr>
              <a:t>Exempel</a:t>
            </a:r>
            <a:r>
              <a:rPr lang="en-GB" sz="7500" b="1">
                <a:solidFill>
                  <a:schemeClr val="bg2">
                    <a:lumMod val="10000"/>
                  </a:schemeClr>
                </a:solidFill>
                <a:latin typeface="Arial" panose="020B0604020202020204" pitchFamily="34" charset="0"/>
                <a:cs typeface="Arial" panose="020B0604020202020204" pitchFamily="34" charset="0"/>
              </a:rPr>
              <a:t> </a:t>
            </a:r>
            <a:r>
              <a:rPr lang="en-GB" sz="7500" b="1" err="1">
                <a:solidFill>
                  <a:schemeClr val="bg2">
                    <a:lumMod val="10000"/>
                  </a:schemeClr>
                </a:solidFill>
                <a:latin typeface="Arial" panose="020B0604020202020204" pitchFamily="34" charset="0"/>
                <a:cs typeface="Arial" panose="020B0604020202020204" pitchFamily="34" charset="0"/>
              </a:rPr>
              <a:t>på</a:t>
            </a:r>
            <a:r>
              <a:rPr lang="en-GB" sz="7500" b="1">
                <a:solidFill>
                  <a:schemeClr val="bg2">
                    <a:lumMod val="10000"/>
                  </a:schemeClr>
                </a:solidFill>
                <a:latin typeface="Arial" panose="020B0604020202020204" pitchFamily="34" charset="0"/>
                <a:cs typeface="Arial" panose="020B0604020202020204" pitchFamily="34" charset="0"/>
              </a:rPr>
              <a:t> </a:t>
            </a:r>
            <a:r>
              <a:rPr lang="en-GB" sz="7500" b="1" err="1">
                <a:solidFill>
                  <a:schemeClr val="bg2">
                    <a:lumMod val="10000"/>
                  </a:schemeClr>
                </a:solidFill>
                <a:latin typeface="Arial" panose="020B0604020202020204" pitchFamily="34" charset="0"/>
                <a:cs typeface="Arial" panose="020B0604020202020204" pitchFamily="34" charset="0"/>
              </a:rPr>
              <a:t>åtgärdsplan</a:t>
            </a:r>
            <a:endParaRPr lang="en-GB" sz="7500" b="1">
              <a:solidFill>
                <a:schemeClr val="bg2">
                  <a:lumMod val="10000"/>
                </a:schemeClr>
              </a:solidFill>
              <a:latin typeface="Arial" panose="020B0604020202020204" pitchFamily="34" charset="0"/>
              <a:cs typeface="Arial" panose="020B0604020202020204" pitchFamily="34" charset="0"/>
            </a:endParaRPr>
          </a:p>
        </p:txBody>
      </p:sp>
      <p:graphicFrame>
        <p:nvGraphicFramePr>
          <p:cNvPr id="9" name="Table 9">
            <a:extLst>
              <a:ext uri="{FF2B5EF4-FFF2-40B4-BE49-F238E27FC236}">
                <a16:creationId xmlns:a16="http://schemas.microsoft.com/office/drawing/2014/main" id="{B067C512-A5ED-EA37-F46B-E6F7A7100972}"/>
              </a:ext>
            </a:extLst>
          </p:cNvPr>
          <p:cNvGraphicFramePr>
            <a:graphicFrameLocks noGrp="1"/>
          </p:cNvGraphicFramePr>
          <p:nvPr>
            <p:extLst>
              <p:ext uri="{D42A27DB-BD31-4B8C-83A1-F6EECF244321}">
                <p14:modId xmlns:p14="http://schemas.microsoft.com/office/powerpoint/2010/main" val="3728920124"/>
              </p:ext>
            </p:extLst>
          </p:nvPr>
        </p:nvGraphicFramePr>
        <p:xfrm>
          <a:off x="535259" y="2570520"/>
          <a:ext cx="23395258" cy="10420280"/>
        </p:xfrm>
        <a:graphic>
          <a:graphicData uri="http://schemas.openxmlformats.org/drawingml/2006/table">
            <a:tbl>
              <a:tblPr firstRow="1" bandRow="1">
                <a:tableStyleId>{5940675A-B579-460E-94D1-54222C63F5DA}</a:tableStyleId>
              </a:tblPr>
              <a:tblGrid>
                <a:gridCol w="3650254">
                  <a:extLst>
                    <a:ext uri="{9D8B030D-6E8A-4147-A177-3AD203B41FA5}">
                      <a16:colId xmlns:a16="http://schemas.microsoft.com/office/drawing/2014/main" val="3745000293"/>
                    </a:ext>
                  </a:extLst>
                </a:gridCol>
                <a:gridCol w="7072367">
                  <a:extLst>
                    <a:ext uri="{9D8B030D-6E8A-4147-A177-3AD203B41FA5}">
                      <a16:colId xmlns:a16="http://schemas.microsoft.com/office/drawing/2014/main" val="4106296220"/>
                    </a:ext>
                  </a:extLst>
                </a:gridCol>
                <a:gridCol w="5331402">
                  <a:extLst>
                    <a:ext uri="{9D8B030D-6E8A-4147-A177-3AD203B41FA5}">
                      <a16:colId xmlns:a16="http://schemas.microsoft.com/office/drawing/2014/main" val="2392580148"/>
                    </a:ext>
                  </a:extLst>
                </a:gridCol>
                <a:gridCol w="7341235">
                  <a:extLst>
                    <a:ext uri="{9D8B030D-6E8A-4147-A177-3AD203B41FA5}">
                      <a16:colId xmlns:a16="http://schemas.microsoft.com/office/drawing/2014/main" val="2224029301"/>
                    </a:ext>
                  </a:extLst>
                </a:gridCol>
              </a:tblGrid>
              <a:tr h="874075">
                <a:tc>
                  <a:txBody>
                    <a:bodyPr/>
                    <a:lstStyle/>
                    <a:p>
                      <a:r>
                        <a:rPr lang="sv-SE" sz="4000" b="1" i="0" dirty="0">
                          <a:solidFill>
                            <a:schemeClr val="bg2">
                              <a:lumMod val="10000"/>
                            </a:schemeClr>
                          </a:solidFill>
                          <a:latin typeface="Arial"/>
                          <a:cs typeface="Arial"/>
                        </a:rPr>
                        <a:t>Mål</a:t>
                      </a:r>
                    </a:p>
                  </a:txBody>
                  <a:tcPr/>
                </a:tc>
                <a:tc>
                  <a:txBody>
                    <a:bodyPr/>
                    <a:lstStyle/>
                    <a:p>
                      <a:r>
                        <a:rPr lang="sv-SE" sz="4000" b="1" i="0" dirty="0">
                          <a:solidFill>
                            <a:schemeClr val="bg2">
                              <a:lumMod val="10000"/>
                            </a:schemeClr>
                          </a:solidFill>
                          <a:latin typeface="Arial"/>
                          <a:cs typeface="Arial"/>
                        </a:rPr>
                        <a:t>Åtgärder</a:t>
                      </a:r>
                      <a:endParaRPr lang="sv-SE" sz="4000" b="1" i="0" dirty="0">
                        <a:latin typeface="Arial"/>
                        <a:cs typeface="Arial"/>
                      </a:endParaRPr>
                    </a:p>
                  </a:txBody>
                  <a:tcPr/>
                </a:tc>
                <a:tc>
                  <a:txBody>
                    <a:bodyPr/>
                    <a:lstStyle/>
                    <a:p>
                      <a:r>
                        <a:rPr lang="sv-SE" sz="4000" b="1" i="0" dirty="0">
                          <a:solidFill>
                            <a:schemeClr val="bg2">
                              <a:lumMod val="10000"/>
                            </a:schemeClr>
                          </a:solidFill>
                          <a:latin typeface="Arial"/>
                          <a:cs typeface="Arial"/>
                        </a:rPr>
                        <a:t>Ansvarig</a:t>
                      </a:r>
                    </a:p>
                  </a:txBody>
                  <a:tcPr/>
                </a:tc>
                <a:tc>
                  <a:txBody>
                    <a:bodyPr/>
                    <a:lstStyle/>
                    <a:p>
                      <a:r>
                        <a:rPr lang="sv-SE" sz="4000" b="1" i="0" dirty="0">
                          <a:solidFill>
                            <a:schemeClr val="bg2">
                              <a:lumMod val="10000"/>
                            </a:schemeClr>
                          </a:solidFill>
                          <a:latin typeface="Arial"/>
                          <a:cs typeface="Arial"/>
                        </a:rPr>
                        <a:t>Tidsplan</a:t>
                      </a:r>
                      <a:endParaRPr lang="sv-SE" sz="4000" b="1" i="0" dirty="0">
                        <a:latin typeface="Arial"/>
                        <a:cs typeface="Arial"/>
                      </a:endParaRPr>
                    </a:p>
                  </a:txBody>
                  <a:tcPr/>
                </a:tc>
                <a:extLst>
                  <a:ext uri="{0D108BD9-81ED-4DB2-BD59-A6C34878D82A}">
                    <a16:rowId xmlns:a16="http://schemas.microsoft.com/office/drawing/2014/main" val="3648971309"/>
                  </a:ext>
                </a:extLst>
              </a:tr>
              <a:tr h="1545904">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sv-SE" sz="3000" dirty="0">
                          <a:solidFill>
                            <a:schemeClr val="tx2"/>
                          </a:solidFill>
                          <a:latin typeface="Arial"/>
                          <a:cs typeface="Arial"/>
                        </a:rPr>
                        <a:t>Nå två stjärnor senast december 2025</a:t>
                      </a:r>
                      <a:endParaRPr lang="sv-SE" dirty="0"/>
                    </a:p>
                  </a:txBody>
                  <a:tcPr/>
                </a:tc>
                <a:tc>
                  <a:txBody>
                    <a:bodyPr/>
                    <a:lstStyle/>
                    <a:p>
                      <a:pPr marL="457200" marR="0" lvl="0" indent="-4572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Uppfylla minst sex kriterier på andra nivån</a:t>
                      </a:r>
                    </a:p>
                    <a:p>
                      <a:pPr algn="l"/>
                      <a:endParaRPr lang="sv-SE" sz="3000">
                        <a:solidFill>
                          <a:schemeClr val="tx2"/>
                        </a:solidFill>
                        <a:latin typeface="Arial" panose="020B0604020202020204" pitchFamily="34" charset="0"/>
                        <a:cs typeface="Arial" panose="020B0604020202020204" pitchFamily="34" charset="0"/>
                      </a:endParaRPr>
                    </a:p>
                  </a:txBody>
                  <a:tcPr/>
                </a:tc>
                <a:tc>
                  <a:txBody>
                    <a:bodyPr/>
                    <a:lstStyle/>
                    <a:p>
                      <a:pPr algn="l"/>
                      <a:r>
                        <a:rPr lang="sv-SE" sz="3000" dirty="0">
                          <a:solidFill>
                            <a:schemeClr val="tx2"/>
                          </a:solidFill>
                          <a:latin typeface="Arial"/>
                          <a:cs typeface="Arial"/>
                        </a:rPr>
                        <a:t>Arbetsgrupp </a:t>
                      </a:r>
                    </a:p>
                  </a:txBody>
                  <a:tcPr/>
                </a:tc>
                <a:tc>
                  <a:txBody>
                    <a:bodyPr/>
                    <a:lstStyle/>
                    <a:p>
                      <a:pPr marL="457200" indent="-457200" algn="l">
                        <a:buFont typeface="Arial" panose="020B0604020202020204" pitchFamily="34" charset="0"/>
                        <a:buChar char="•"/>
                      </a:pPr>
                      <a:r>
                        <a:rPr lang="sv-SE" sz="3000" dirty="0">
                          <a:solidFill>
                            <a:schemeClr val="tx2"/>
                          </a:solidFill>
                          <a:latin typeface="Arial"/>
                          <a:cs typeface="Arial"/>
                        </a:rPr>
                        <a:t>Januari 2026 – december 2027</a:t>
                      </a:r>
                    </a:p>
                    <a:p>
                      <a:pPr algn="l"/>
                      <a:endParaRPr lang="sv-SE" sz="3000">
                        <a:solidFill>
                          <a:schemeClr val="tx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30524554"/>
                  </a:ext>
                </a:extLst>
              </a:tr>
              <a:tr h="2512094">
                <a:tc>
                  <a:txBody>
                    <a:bodyPr/>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r>
                        <a:rPr lang="sv-SE" sz="3000" dirty="0">
                          <a:solidFill>
                            <a:schemeClr val="tx2"/>
                          </a:solidFill>
                          <a:latin typeface="Arial"/>
                          <a:cs typeface="Arial"/>
                        </a:rPr>
                        <a:t>Uppfylla kriteriet ”Cykelaktivitet”</a:t>
                      </a:r>
                    </a:p>
                    <a:p>
                      <a:endParaRPr lang="sv-SE" sz="3000">
                        <a:solidFill>
                          <a:schemeClr val="tx2"/>
                        </a:solidFill>
                        <a:latin typeface="Arial" panose="020B0604020202020204" pitchFamily="34" charset="0"/>
                        <a:cs typeface="Arial" panose="020B0604020202020204" pitchFamily="34" charset="0"/>
                      </a:endParaRPr>
                    </a:p>
                  </a:txBody>
                  <a:tcPr/>
                </a:tc>
                <a:tc>
                  <a:txBody>
                    <a:bodyPr/>
                    <a:lstStyle/>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Planera in två cykelaktiviteter under året - en föreläsning om utrustning och säkerhet samt ett cykelservicetillfälle.</a:t>
                      </a:r>
                    </a:p>
                  </a:txBody>
                  <a:tcPr/>
                </a:tc>
                <a:tc>
                  <a:txBody>
                    <a:bodyPr/>
                    <a:lstStyle/>
                    <a:p>
                      <a:pPr marL="0" marR="0" lvl="0" indent="0" algn="l" defTabSz="5842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3000" dirty="0">
                          <a:solidFill>
                            <a:schemeClr val="tx2"/>
                          </a:solidFill>
                          <a:latin typeface="Arial"/>
                          <a:cs typeface="Arial"/>
                        </a:rPr>
                        <a:t>Person X</a:t>
                      </a:r>
                    </a:p>
                  </a:txBody>
                  <a:tcPr/>
                </a:tc>
                <a:tc>
                  <a:txBody>
                    <a:bodyPr/>
                    <a:lstStyle/>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Planering av föreläsning klar *datum*</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Genomförande av föreläsning *datum*</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Planering av cykelservice klar *datum*</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Genomförande av cykelservice *datum*</a:t>
                      </a:r>
                    </a:p>
                  </a:txBody>
                  <a:tcPr/>
                </a:tc>
                <a:extLst>
                  <a:ext uri="{0D108BD9-81ED-4DB2-BD59-A6C34878D82A}">
                    <a16:rowId xmlns:a16="http://schemas.microsoft.com/office/drawing/2014/main" val="101207197"/>
                  </a:ext>
                </a:extLst>
              </a:tr>
              <a:tr h="2984815">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sv-SE" sz="3000" dirty="0">
                          <a:solidFill>
                            <a:schemeClr val="tx2"/>
                          </a:solidFill>
                          <a:latin typeface="Arial"/>
                          <a:cs typeface="Arial"/>
                        </a:rPr>
                        <a:t>Uppfylla kriteriet ”Styrdokument+” </a:t>
                      </a:r>
                    </a:p>
                    <a:p>
                      <a:endParaRPr lang="sv-SE" sz="3000">
                        <a:solidFill>
                          <a:schemeClr val="tx2"/>
                        </a:solidFill>
                        <a:latin typeface="Arial" panose="020B0604020202020204" pitchFamily="34" charset="0"/>
                        <a:cs typeface="Arial" panose="020B0604020202020204" pitchFamily="34" charset="0"/>
                      </a:endParaRPr>
                    </a:p>
                  </a:txBody>
                  <a:tcPr/>
                </a:tc>
                <a:tc>
                  <a:txBody>
                    <a:bodyPr/>
                    <a:lstStyle/>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Planera vem/vilka som tar fram styrdokument och vad det ska innehålla</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Färdigställ styrdokumentet och sprid information till medarbetare</a:t>
                      </a:r>
                    </a:p>
                  </a:txBody>
                  <a:tcPr/>
                </a:tc>
                <a:tc>
                  <a:txBody>
                    <a:bodyPr/>
                    <a:lstStyle/>
                    <a:p>
                      <a:pPr marL="0" marR="0" lvl="0" indent="0" algn="l" defTabSz="5842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3000" dirty="0">
                          <a:solidFill>
                            <a:schemeClr val="tx2"/>
                          </a:solidFill>
                          <a:latin typeface="Arial"/>
                          <a:cs typeface="Arial"/>
                        </a:rPr>
                        <a:t>Person X</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3000">
                        <a:solidFill>
                          <a:schemeClr val="tx2"/>
                        </a:solidFill>
                        <a:latin typeface="Arial" panose="020B0604020202020204" pitchFamily="34" charset="0"/>
                        <a:cs typeface="Arial" panose="020B0604020202020204" pitchFamily="34" charset="0"/>
                      </a:endParaRPr>
                    </a:p>
                  </a:txBody>
                  <a:tcPr/>
                </a:tc>
                <a:tc>
                  <a:txBody>
                    <a:bodyPr/>
                    <a:lstStyle/>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Planera framtagandet *datum*</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Skriv styrdokument *datum*</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Styrdokumentet klart *datum*</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Sprid dokumentet *datum*</a:t>
                      </a:r>
                    </a:p>
                  </a:txBody>
                  <a:tcPr/>
                </a:tc>
                <a:extLst>
                  <a:ext uri="{0D108BD9-81ED-4DB2-BD59-A6C34878D82A}">
                    <a16:rowId xmlns:a16="http://schemas.microsoft.com/office/drawing/2014/main" val="2530150272"/>
                  </a:ext>
                </a:extLst>
              </a:tr>
              <a:tr h="2503392">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lang="sv-SE" sz="3000" dirty="0">
                          <a:solidFill>
                            <a:schemeClr val="tx2"/>
                          </a:solidFill>
                          <a:latin typeface="Arial"/>
                          <a:cs typeface="Arial"/>
                        </a:rPr>
                        <a:t>Uppfylla kriteriet ”Cykelhjälmar+”</a:t>
                      </a:r>
                    </a:p>
                    <a:p>
                      <a:endParaRPr lang="sv-SE" sz="3000">
                        <a:solidFill>
                          <a:schemeClr val="tx2"/>
                        </a:solidFill>
                        <a:latin typeface="Arial" panose="020B0604020202020204" pitchFamily="34" charset="0"/>
                        <a:cs typeface="Arial" panose="020B0604020202020204" pitchFamily="34" charset="0"/>
                      </a:endParaRPr>
                    </a:p>
                  </a:txBody>
                  <a:tcPr/>
                </a:tc>
                <a:tc>
                  <a:txBody>
                    <a:bodyPr/>
                    <a:lstStyle/>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Köp in personliga cykelhjälmar till medarbetarna för användning i tjänsteresor och privata resor</a:t>
                      </a:r>
                    </a:p>
                  </a:txBody>
                  <a:tcPr/>
                </a:tc>
                <a:tc>
                  <a:txBody>
                    <a:bodyPr/>
                    <a:lstStyle/>
                    <a:p>
                      <a:pPr marL="0" marR="0" lvl="0" indent="0" algn="l" defTabSz="5842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3000" dirty="0">
                          <a:solidFill>
                            <a:schemeClr val="tx2"/>
                          </a:solidFill>
                          <a:latin typeface="Arial"/>
                          <a:cs typeface="Arial"/>
                        </a:rPr>
                        <a:t>Person X</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3000">
                        <a:solidFill>
                          <a:schemeClr val="tx2"/>
                        </a:solidFill>
                        <a:latin typeface="Arial" panose="020B0604020202020204" pitchFamily="34" charset="0"/>
                        <a:cs typeface="Arial" panose="020B0604020202020204" pitchFamily="34" charset="0"/>
                      </a:endParaRPr>
                    </a:p>
                  </a:txBody>
                  <a:tcPr/>
                </a:tc>
                <a:tc>
                  <a:txBody>
                    <a:bodyPr/>
                    <a:lstStyle/>
                    <a:p>
                      <a:pPr marL="457200" marR="0" lvl="0" indent="-4572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Planera inköp av cykelhjälmar *datum*</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Köp in cykelhjälmar *datum*</a:t>
                      </a:r>
                    </a:p>
                    <a:p>
                      <a:pPr marL="571500" marR="0" lvl="0" indent="-571500" algn="l" defTabSz="584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3000" dirty="0">
                          <a:solidFill>
                            <a:schemeClr val="tx2"/>
                          </a:solidFill>
                          <a:latin typeface="Arial"/>
                          <a:cs typeface="Arial"/>
                        </a:rPr>
                        <a:t>Dela ut cykelhjälmar *datum*</a:t>
                      </a:r>
                    </a:p>
                  </a:txBody>
                  <a:tcPr/>
                </a:tc>
                <a:extLst>
                  <a:ext uri="{0D108BD9-81ED-4DB2-BD59-A6C34878D82A}">
                    <a16:rowId xmlns:a16="http://schemas.microsoft.com/office/drawing/2014/main" val="2090337821"/>
                  </a:ext>
                </a:extLst>
              </a:tr>
            </a:tbl>
          </a:graphicData>
        </a:graphic>
      </p:graphicFrame>
      <p:sp>
        <p:nvSpPr>
          <p:cNvPr id="2" name="Ellips 1">
            <a:extLst>
              <a:ext uri="{FF2B5EF4-FFF2-40B4-BE49-F238E27FC236}">
                <a16:creationId xmlns:a16="http://schemas.microsoft.com/office/drawing/2014/main" id="{DEBC0E77-02BE-B149-9F59-42487ED05934}"/>
              </a:ext>
            </a:extLst>
          </p:cNvPr>
          <p:cNvSpPr/>
          <p:nvPr/>
        </p:nvSpPr>
        <p:spPr>
          <a:xfrm>
            <a:off x="1193843" y="186199"/>
            <a:ext cx="2019300" cy="203932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textruta 4">
            <a:extLst>
              <a:ext uri="{FF2B5EF4-FFF2-40B4-BE49-F238E27FC236}">
                <a16:creationId xmlns:a16="http://schemas.microsoft.com/office/drawing/2014/main" id="{F8423E64-C47E-9942-BE41-A445A306189E}"/>
              </a:ext>
            </a:extLst>
          </p:cNvPr>
          <p:cNvSpPr txBox="1"/>
          <p:nvPr/>
        </p:nvSpPr>
        <p:spPr>
          <a:xfrm rot="20496143">
            <a:off x="1209039" y="867335"/>
            <a:ext cx="2019299"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sv-SE" sz="3000" b="1" i="0" u="none" strike="noStrike" cap="none" spc="0" normalizeH="0" baseline="0">
                <a:ln>
                  <a:noFill/>
                </a:ln>
                <a:solidFill>
                  <a:schemeClr val="bg2">
                    <a:lumMod val="10000"/>
                  </a:schemeClr>
                </a:solidFill>
                <a:effectLst/>
                <a:uFillTx/>
                <a:latin typeface="Arial" panose="020B0604020202020204" pitchFamily="34" charset="0"/>
                <a:cs typeface="Arial" panose="020B0604020202020204" pitchFamily="34" charset="0"/>
                <a:sym typeface="Helvetica Neue"/>
              </a:rPr>
              <a:t>EXEMPEL</a:t>
            </a:r>
            <a:endParaRPr kumimoji="0" lang="sv-SE" sz="3000" b="0" i="0" u="none" strike="noStrike" cap="none" spc="0" normalizeH="0" baseline="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0657580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Bakgrund…"/>
          <p:cNvSpPr txBox="1"/>
          <p:nvPr/>
        </p:nvSpPr>
        <p:spPr>
          <a:xfrm>
            <a:off x="752506" y="2271495"/>
            <a:ext cx="11439494" cy="9911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br>
              <a:rPr lang="sv-SE" sz="3000">
                <a:solidFill>
                  <a:schemeClr val="tx1"/>
                </a:solidFill>
                <a:latin typeface="Arial" panose="020B0604020202020204" pitchFamily="34" charset="0"/>
                <a:cs typeface="Arial" panose="020B0604020202020204" pitchFamily="34" charset="0"/>
              </a:rPr>
            </a:br>
            <a:r>
              <a:rPr lang="sv-SE" sz="3000">
                <a:solidFill>
                  <a:schemeClr val="tx1"/>
                </a:solidFill>
                <a:latin typeface="Arial" panose="020B0604020202020204" pitchFamily="34" charset="0"/>
                <a:cs typeface="Arial" panose="020B0604020202020204" pitchFamily="34" charset="0"/>
              </a:rPr>
              <a:t>Det sista steget i handlingsplanen är att ta fram en </a:t>
            </a:r>
            <a:br>
              <a:rPr lang="sv-SE" sz="3000">
                <a:solidFill>
                  <a:schemeClr val="tx1"/>
                </a:solidFill>
                <a:latin typeface="Arial" panose="020B0604020202020204" pitchFamily="34" charset="0"/>
                <a:cs typeface="Arial" panose="020B0604020202020204" pitchFamily="34" charset="0"/>
              </a:rPr>
            </a:br>
            <a:r>
              <a:rPr lang="sv-SE" sz="3000">
                <a:solidFill>
                  <a:schemeClr val="tx1"/>
                </a:solidFill>
                <a:latin typeface="Arial" panose="020B0604020202020204" pitchFamily="34" charset="0"/>
                <a:cs typeface="Arial" panose="020B0604020202020204" pitchFamily="34" charset="0"/>
              </a:rPr>
              <a:t>plan för hur, när och av vem arbetet ska följas upp. </a:t>
            </a:r>
            <a:br>
              <a:rPr lang="sv-SE" sz="3000">
                <a:solidFill>
                  <a:schemeClr val="tx1"/>
                </a:solidFill>
                <a:latin typeface="Arial" panose="020B0604020202020204" pitchFamily="34" charset="0"/>
                <a:cs typeface="Arial" panose="020B0604020202020204" pitchFamily="34" charset="0"/>
              </a:rPr>
            </a:br>
            <a:r>
              <a:rPr lang="sv-SE" sz="3000" i="1">
                <a:solidFill>
                  <a:schemeClr val="tx1"/>
                </a:solidFill>
                <a:latin typeface="Arial" panose="020B0604020202020204" pitchFamily="34" charset="0"/>
                <a:cs typeface="Arial" panose="020B0604020202020204" pitchFamily="34" charset="0"/>
              </a:rPr>
              <a:t>Här är punkter som ni kan utgå från när ni tar fram </a:t>
            </a:r>
            <a:br>
              <a:rPr lang="sv-SE" sz="3000" i="1">
                <a:solidFill>
                  <a:schemeClr val="tx1"/>
                </a:solidFill>
                <a:latin typeface="Arial" panose="020B0604020202020204" pitchFamily="34" charset="0"/>
                <a:cs typeface="Arial" panose="020B0604020202020204" pitchFamily="34" charset="0"/>
              </a:rPr>
            </a:br>
            <a:r>
              <a:rPr lang="sv-SE" sz="3000" i="1">
                <a:solidFill>
                  <a:schemeClr val="tx1"/>
                </a:solidFill>
                <a:latin typeface="Arial" panose="020B0604020202020204" pitchFamily="34" charset="0"/>
                <a:cs typeface="Arial" panose="020B0604020202020204" pitchFamily="34" charset="0"/>
              </a:rPr>
              <a:t>en plan för uppföljningsarbetet.  </a:t>
            </a:r>
            <a:br>
              <a:rPr lang="sv-SE" sz="3000" i="1">
                <a:solidFill>
                  <a:schemeClr val="tx1"/>
                </a:solidFill>
                <a:latin typeface="Arial" panose="020B0604020202020204" pitchFamily="34" charset="0"/>
                <a:cs typeface="Arial" panose="020B0604020202020204" pitchFamily="34" charset="0"/>
              </a:rPr>
            </a:br>
            <a:br>
              <a:rPr lang="sv-SE" sz="3000" i="1">
                <a:solidFill>
                  <a:schemeClr val="tx1"/>
                </a:solidFill>
                <a:latin typeface="Arial" panose="020B0604020202020204" pitchFamily="34" charset="0"/>
                <a:cs typeface="Arial" panose="020B0604020202020204" pitchFamily="34" charset="0"/>
              </a:rPr>
            </a:br>
            <a:endParaRPr lang="sv-SE" sz="3000" i="1">
              <a:solidFill>
                <a:schemeClr val="tx1"/>
              </a:solidFill>
              <a:latin typeface="Arial" panose="020B0604020202020204" pitchFamily="34" charset="0"/>
              <a:cs typeface="Arial" panose="020B0604020202020204" pitchFamily="34" charset="0"/>
            </a:endParaRP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a:solidFill>
                  <a:schemeClr val="bg2">
                    <a:lumMod val="10000"/>
                  </a:schemeClr>
                </a:solidFill>
                <a:highlight>
                  <a:srgbClr val="FFFF00"/>
                </a:highlight>
                <a:latin typeface="Arial" panose="020B0604020202020204" pitchFamily="34" charset="0"/>
                <a:cs typeface="Arial" panose="020B0604020202020204" pitchFamily="34" charset="0"/>
              </a:rPr>
              <a:t>Vem eller vilka har ansvar för att följa upp att</a:t>
            </a:r>
            <a:br>
              <a:rPr lang="sv-SE" sz="3500">
                <a:solidFill>
                  <a:schemeClr val="bg2">
                    <a:lumMod val="10000"/>
                  </a:schemeClr>
                </a:solidFill>
                <a:highlight>
                  <a:srgbClr val="FFFF00"/>
                </a:highlight>
                <a:latin typeface="Arial" panose="020B0604020202020204" pitchFamily="34" charset="0"/>
                <a:cs typeface="Arial" panose="020B0604020202020204" pitchFamily="34" charset="0"/>
              </a:rPr>
            </a:br>
            <a:r>
              <a:rPr lang="sv-SE" sz="3500">
                <a:solidFill>
                  <a:schemeClr val="bg2">
                    <a:lumMod val="10000"/>
                  </a:schemeClr>
                </a:solidFill>
                <a:highlight>
                  <a:srgbClr val="FFFF00"/>
                </a:highlight>
                <a:latin typeface="Arial" panose="020B0604020202020204" pitchFamily="34" charset="0"/>
                <a:cs typeface="Arial" panose="020B0604020202020204" pitchFamily="34" charset="0"/>
              </a:rPr>
              <a:t> åtgärderna blir gjorda? </a:t>
            </a:r>
            <a:endParaRPr lang="sv-SE" sz="3500" i="1">
              <a:solidFill>
                <a:schemeClr val="bg2">
                  <a:lumMod val="10000"/>
                </a:schemeClr>
              </a:solidFill>
              <a:latin typeface="Arial" panose="020B0604020202020204" pitchFamily="34" charset="0"/>
              <a:cs typeface="Arial" panose="020B0604020202020204" pitchFamily="34" charset="0"/>
            </a:endParaRPr>
          </a:p>
        </p:txBody>
      </p:sp>
      <p:sp>
        <p:nvSpPr>
          <p:cNvPr id="7" name="Handlingsplan">
            <a:extLst>
              <a:ext uri="{FF2B5EF4-FFF2-40B4-BE49-F238E27FC236}">
                <a16:creationId xmlns:a16="http://schemas.microsoft.com/office/drawing/2014/main" id="{2DEBE5B5-1CCB-CED2-2F20-1C9A86FD225F}"/>
              </a:ext>
            </a:extLst>
          </p:cNvPr>
          <p:cNvSpPr txBox="1">
            <a:spLocks/>
          </p:cNvSpPr>
          <p:nvPr/>
        </p:nvSpPr>
        <p:spPr>
          <a:xfrm>
            <a:off x="952570" y="1252610"/>
            <a:ext cx="11680769" cy="1614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0" marR="0" indent="0" algn="l" defTabSz="2438338" rtl="0" latinLnBrk="0">
              <a:lnSpc>
                <a:spcPct val="100000"/>
              </a:lnSpc>
              <a:spcBef>
                <a:spcPts val="0"/>
              </a:spcBef>
              <a:spcAft>
                <a:spcPts val="0"/>
              </a:spcAft>
              <a:buClrTx/>
              <a:buSzTx/>
              <a:buFontTx/>
              <a:buNone/>
              <a:tabLst/>
              <a:defRPr sz="8500" b="0" i="0" u="none" strike="noStrike" cap="none" spc="-170" baseline="0">
                <a:solidFill>
                  <a:srgbClr val="020763"/>
                </a:solidFill>
                <a:uFillTx/>
                <a:latin typeface="PraterSansOne-Bold"/>
                <a:ea typeface="PraterSansOne-Bold"/>
                <a:cs typeface="PraterSansOne-Bold"/>
                <a:sym typeface="PraterSansOne-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sz="7500" b="1" err="1">
                <a:solidFill>
                  <a:schemeClr val="bg2">
                    <a:lumMod val="10000"/>
                  </a:schemeClr>
                </a:solidFill>
                <a:latin typeface="Arial" panose="020B0604020202020204" pitchFamily="34" charset="0"/>
                <a:cs typeface="Arial" panose="020B0604020202020204" pitchFamily="34" charset="0"/>
              </a:rPr>
              <a:t>Uppföljning</a:t>
            </a:r>
            <a:endParaRPr lang="en-GB" sz="7500" b="1">
              <a:solidFill>
                <a:schemeClr val="bg2">
                  <a:lumMod val="10000"/>
                </a:schemeClr>
              </a:solidFill>
              <a:latin typeface="Arial" panose="020B0604020202020204" pitchFamily="34" charset="0"/>
              <a:cs typeface="Arial" panose="020B0604020202020204" pitchFamily="34" charset="0"/>
            </a:endParaRPr>
          </a:p>
        </p:txBody>
      </p:sp>
      <p:sp>
        <p:nvSpPr>
          <p:cNvPr id="2" name="textruta 1">
            <a:extLst>
              <a:ext uri="{FF2B5EF4-FFF2-40B4-BE49-F238E27FC236}">
                <a16:creationId xmlns:a16="http://schemas.microsoft.com/office/drawing/2014/main" id="{E459A395-08FA-2F46-BEBE-C1022E51BF33}"/>
              </a:ext>
            </a:extLst>
          </p:cNvPr>
          <p:cNvSpPr txBox="1"/>
          <p:nvPr/>
        </p:nvSpPr>
        <p:spPr>
          <a:xfrm>
            <a:off x="12833403" y="1078712"/>
            <a:ext cx="10601325" cy="70937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a:solidFill>
                  <a:schemeClr val="bg2">
                    <a:lumMod val="10000"/>
                  </a:schemeClr>
                </a:solidFill>
                <a:highlight>
                  <a:srgbClr val="FFFF00"/>
                </a:highlight>
                <a:latin typeface="Arial" panose="020B0604020202020204" pitchFamily="34" charset="0"/>
                <a:cs typeface="Arial" panose="020B0604020202020204" pitchFamily="34" charset="0"/>
              </a:rPr>
              <a:t>Hur ska uppföljningen ske? </a:t>
            </a:r>
            <a:endParaRPr lang="sv-SE" sz="3500" i="1">
              <a:solidFill>
                <a:schemeClr val="bg2">
                  <a:lumMod val="10000"/>
                </a:schemeClr>
              </a:solidFill>
              <a:latin typeface="Arial" panose="020B0604020202020204" pitchFamily="34" charset="0"/>
              <a:cs typeface="Arial" panose="020B0604020202020204" pitchFamily="34" charset="0"/>
            </a:endParaRP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endParaRPr lang="sv-SE" sz="3500" i="1">
              <a:solidFill>
                <a:schemeClr val="bg2">
                  <a:lumMod val="10000"/>
                </a:schemeClr>
              </a:solidFill>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3500" i="1">
              <a:solidFill>
                <a:schemeClr val="bg2">
                  <a:lumMod val="10000"/>
                </a:schemeClr>
              </a:solidFill>
              <a:latin typeface="Arial" panose="020B0604020202020204" pitchFamily="34" charset="0"/>
              <a:cs typeface="Arial" panose="020B0604020202020204" pitchFamily="34" charset="0"/>
            </a:endParaRP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endParaRPr lang="sv-SE" sz="3500" i="1">
              <a:solidFill>
                <a:schemeClr val="bg2">
                  <a:lumMod val="10000"/>
                </a:schemeClr>
              </a:solidFill>
              <a:latin typeface="Arial" panose="020B0604020202020204" pitchFamily="34" charset="0"/>
              <a:cs typeface="Arial" panose="020B0604020202020204" pitchFamily="34" charset="0"/>
            </a:endParaRPr>
          </a:p>
          <a:p>
            <a:pPr algn="l">
              <a:lnSpc>
                <a:spcPct val="114000"/>
              </a:lnSpc>
              <a:spcBef>
                <a:spcPts val="2000"/>
              </a:spcBef>
              <a:spcAft>
                <a:spcPts val="1500"/>
              </a:spcAft>
              <a:buSzPct val="123000"/>
              <a:defRPr sz="3700">
                <a:solidFill>
                  <a:srgbClr val="020763"/>
                </a:solidFill>
                <a:latin typeface="Segoe UI"/>
                <a:ea typeface="Segoe UI"/>
                <a:cs typeface="Segoe UI"/>
                <a:sym typeface="Segoe UI"/>
              </a:defRPr>
            </a:pPr>
            <a:endParaRPr lang="sv-SE" sz="3500" i="1">
              <a:solidFill>
                <a:schemeClr val="bg2">
                  <a:lumMod val="10000"/>
                </a:schemeClr>
              </a:solidFill>
              <a:latin typeface="Arial" panose="020B0604020202020204" pitchFamily="34" charset="0"/>
              <a:cs typeface="Arial" panose="020B0604020202020204" pitchFamily="34" charset="0"/>
            </a:endParaRPr>
          </a:p>
          <a:p>
            <a:pPr marL="571500" indent="-571500" algn="l">
              <a:lnSpc>
                <a:spcPct val="114000"/>
              </a:lnSpc>
              <a:spcBef>
                <a:spcPts val="2000"/>
              </a:spcBef>
              <a:spcAft>
                <a:spcPts val="1500"/>
              </a:spcAft>
              <a:buSzPct val="123000"/>
              <a:buFont typeface="Arial" panose="020B0604020202020204" pitchFamily="34" charset="0"/>
              <a:buChar char="•"/>
              <a:defRPr sz="3700">
                <a:solidFill>
                  <a:srgbClr val="020763"/>
                </a:solidFill>
                <a:latin typeface="Segoe UI"/>
                <a:ea typeface="Segoe UI"/>
                <a:cs typeface="Segoe UI"/>
                <a:sym typeface="Segoe UI"/>
              </a:defRPr>
            </a:pPr>
            <a:r>
              <a:rPr lang="sv-SE" sz="3500">
                <a:solidFill>
                  <a:schemeClr val="bg2">
                    <a:lumMod val="10000"/>
                  </a:schemeClr>
                </a:solidFill>
                <a:highlight>
                  <a:srgbClr val="FFFF00"/>
                </a:highlight>
                <a:latin typeface="Arial" panose="020B0604020202020204" pitchFamily="34" charset="0"/>
                <a:cs typeface="Arial" panose="020B0604020202020204" pitchFamily="34" charset="0"/>
              </a:rPr>
              <a:t>Hur ofta och vid vilka tillfällen ska uppföljningen ske? </a:t>
            </a:r>
            <a:endParaRPr kumimoji="0" lang="sv-SE" sz="2400" b="0" i="0" u="none" strike="noStrike" cap="none" spc="0" normalizeH="0" baseline="0">
              <a:ln>
                <a:noFill/>
              </a:ln>
              <a:solidFill>
                <a:srgbClr val="5E5E5E"/>
              </a:solidFill>
              <a:effectLst/>
              <a:uFillTx/>
              <a:latin typeface="+mn-lt"/>
              <a:ea typeface="+mn-ea"/>
              <a:cs typeface="+mn-cs"/>
              <a:sym typeface="Helvetica Neue"/>
            </a:endParaRPr>
          </a:p>
        </p:txBody>
      </p:sp>
      <p:graphicFrame>
        <p:nvGraphicFramePr>
          <p:cNvPr id="3" name="Tabell 3">
            <a:extLst>
              <a:ext uri="{FF2B5EF4-FFF2-40B4-BE49-F238E27FC236}">
                <a16:creationId xmlns:a16="http://schemas.microsoft.com/office/drawing/2014/main" id="{1E9A4483-239B-C04D-A3FB-A1DD56626F49}"/>
              </a:ext>
            </a:extLst>
          </p:cNvPr>
          <p:cNvGraphicFramePr>
            <a:graphicFrameLocks noGrp="1"/>
          </p:cNvGraphicFramePr>
          <p:nvPr>
            <p:extLst>
              <p:ext uri="{D42A27DB-BD31-4B8C-83A1-F6EECF244321}">
                <p14:modId xmlns:p14="http://schemas.microsoft.com/office/powerpoint/2010/main" val="341429511"/>
              </p:ext>
            </p:extLst>
          </p:nvPr>
        </p:nvGraphicFramePr>
        <p:xfrm>
          <a:off x="752506" y="8172450"/>
          <a:ext cx="10620344" cy="3714749"/>
        </p:xfrm>
        <a:graphic>
          <a:graphicData uri="http://schemas.openxmlformats.org/drawingml/2006/table">
            <a:tbl>
              <a:tblPr firstRow="1" bandRow="1">
                <a:tableStyleId>{5940675A-B579-460E-94D1-54222C63F5DA}</a:tableStyleId>
              </a:tblPr>
              <a:tblGrid>
                <a:gridCol w="10620344">
                  <a:extLst>
                    <a:ext uri="{9D8B030D-6E8A-4147-A177-3AD203B41FA5}">
                      <a16:colId xmlns:a16="http://schemas.microsoft.com/office/drawing/2014/main" val="1479226026"/>
                    </a:ext>
                  </a:extLst>
                </a:gridCol>
              </a:tblGrid>
              <a:tr h="3714749">
                <a:tc>
                  <a:txBody>
                    <a:bodyPr/>
                    <a:lstStyle/>
                    <a:p>
                      <a:endParaRPr lang="sv-SE"/>
                    </a:p>
                  </a:txBody>
                  <a:tcPr>
                    <a:solidFill>
                      <a:schemeClr val="accent1">
                        <a:lumMod val="20000"/>
                        <a:lumOff val="80000"/>
                        <a:alpha val="31000"/>
                      </a:schemeClr>
                    </a:solidFill>
                  </a:tcPr>
                </a:tc>
                <a:extLst>
                  <a:ext uri="{0D108BD9-81ED-4DB2-BD59-A6C34878D82A}">
                    <a16:rowId xmlns:a16="http://schemas.microsoft.com/office/drawing/2014/main" val="43775888"/>
                  </a:ext>
                </a:extLst>
              </a:tr>
            </a:tbl>
          </a:graphicData>
        </a:graphic>
      </p:graphicFrame>
      <p:graphicFrame>
        <p:nvGraphicFramePr>
          <p:cNvPr id="5" name="Tabell 3">
            <a:extLst>
              <a:ext uri="{FF2B5EF4-FFF2-40B4-BE49-F238E27FC236}">
                <a16:creationId xmlns:a16="http://schemas.microsoft.com/office/drawing/2014/main" id="{D070CC2B-C49C-B249-9A02-FA9BFF3AD54C}"/>
              </a:ext>
            </a:extLst>
          </p:cNvPr>
          <p:cNvGraphicFramePr>
            <a:graphicFrameLocks noGrp="1"/>
          </p:cNvGraphicFramePr>
          <p:nvPr>
            <p:extLst>
              <p:ext uri="{D42A27DB-BD31-4B8C-83A1-F6EECF244321}">
                <p14:modId xmlns:p14="http://schemas.microsoft.com/office/powerpoint/2010/main" val="2279649679"/>
              </p:ext>
            </p:extLst>
          </p:nvPr>
        </p:nvGraphicFramePr>
        <p:xfrm>
          <a:off x="13030168" y="2281227"/>
          <a:ext cx="10601325" cy="3714749"/>
        </p:xfrm>
        <a:graphic>
          <a:graphicData uri="http://schemas.openxmlformats.org/drawingml/2006/table">
            <a:tbl>
              <a:tblPr firstRow="1" bandRow="1">
                <a:tableStyleId>{5940675A-B579-460E-94D1-54222C63F5DA}</a:tableStyleId>
              </a:tblPr>
              <a:tblGrid>
                <a:gridCol w="10601325">
                  <a:extLst>
                    <a:ext uri="{9D8B030D-6E8A-4147-A177-3AD203B41FA5}">
                      <a16:colId xmlns:a16="http://schemas.microsoft.com/office/drawing/2014/main" val="1479226026"/>
                    </a:ext>
                  </a:extLst>
                </a:gridCol>
              </a:tblGrid>
              <a:tr h="3714749">
                <a:tc>
                  <a:txBody>
                    <a:bodyPr/>
                    <a:lstStyle/>
                    <a:p>
                      <a:endParaRPr lang="sv-SE"/>
                    </a:p>
                  </a:txBody>
                  <a:tcPr>
                    <a:solidFill>
                      <a:schemeClr val="accent1">
                        <a:lumMod val="20000"/>
                        <a:lumOff val="80000"/>
                        <a:alpha val="30000"/>
                      </a:schemeClr>
                    </a:solidFill>
                  </a:tcPr>
                </a:tc>
                <a:extLst>
                  <a:ext uri="{0D108BD9-81ED-4DB2-BD59-A6C34878D82A}">
                    <a16:rowId xmlns:a16="http://schemas.microsoft.com/office/drawing/2014/main" val="43775888"/>
                  </a:ext>
                </a:extLst>
              </a:tr>
            </a:tbl>
          </a:graphicData>
        </a:graphic>
      </p:graphicFrame>
      <p:graphicFrame>
        <p:nvGraphicFramePr>
          <p:cNvPr id="6" name="Tabell 3">
            <a:extLst>
              <a:ext uri="{FF2B5EF4-FFF2-40B4-BE49-F238E27FC236}">
                <a16:creationId xmlns:a16="http://schemas.microsoft.com/office/drawing/2014/main" id="{4959187A-4F0F-E544-9280-4E49A63391A4}"/>
              </a:ext>
            </a:extLst>
          </p:cNvPr>
          <p:cNvGraphicFramePr>
            <a:graphicFrameLocks noGrp="1"/>
          </p:cNvGraphicFramePr>
          <p:nvPr>
            <p:extLst>
              <p:ext uri="{D42A27DB-BD31-4B8C-83A1-F6EECF244321}">
                <p14:modId xmlns:p14="http://schemas.microsoft.com/office/powerpoint/2010/main" val="1265920022"/>
              </p:ext>
            </p:extLst>
          </p:nvPr>
        </p:nvGraphicFramePr>
        <p:xfrm>
          <a:off x="12885618" y="8172449"/>
          <a:ext cx="10837872" cy="3714749"/>
        </p:xfrm>
        <a:graphic>
          <a:graphicData uri="http://schemas.openxmlformats.org/drawingml/2006/table">
            <a:tbl>
              <a:tblPr firstRow="1" bandRow="1">
                <a:tableStyleId>{5940675A-B579-460E-94D1-54222C63F5DA}</a:tableStyleId>
              </a:tblPr>
              <a:tblGrid>
                <a:gridCol w="10837872">
                  <a:extLst>
                    <a:ext uri="{9D8B030D-6E8A-4147-A177-3AD203B41FA5}">
                      <a16:colId xmlns:a16="http://schemas.microsoft.com/office/drawing/2014/main" val="1479226026"/>
                    </a:ext>
                  </a:extLst>
                </a:gridCol>
              </a:tblGrid>
              <a:tr h="3714749">
                <a:tc>
                  <a:txBody>
                    <a:bodyPr/>
                    <a:lstStyle/>
                    <a:p>
                      <a:endParaRPr lang="sv-SE"/>
                    </a:p>
                  </a:txBody>
                  <a:tcPr>
                    <a:solidFill>
                      <a:schemeClr val="accent1">
                        <a:lumMod val="20000"/>
                        <a:lumOff val="80000"/>
                        <a:alpha val="30043"/>
                      </a:schemeClr>
                    </a:solidFill>
                  </a:tcPr>
                </a:tc>
                <a:extLst>
                  <a:ext uri="{0D108BD9-81ED-4DB2-BD59-A6C34878D82A}">
                    <a16:rowId xmlns:a16="http://schemas.microsoft.com/office/drawing/2014/main" val="43775888"/>
                  </a:ext>
                </a:extLst>
              </a:tr>
            </a:tbl>
          </a:graphicData>
        </a:graphic>
      </p:graphicFrame>
      <p:sp>
        <p:nvSpPr>
          <p:cNvPr id="11" name="textruta 10">
            <a:extLst>
              <a:ext uri="{FF2B5EF4-FFF2-40B4-BE49-F238E27FC236}">
                <a16:creationId xmlns:a16="http://schemas.microsoft.com/office/drawing/2014/main" id="{0317171E-E444-7D43-861B-C0B60556B8E0}"/>
              </a:ext>
            </a:extLst>
          </p:cNvPr>
          <p:cNvSpPr txBox="1"/>
          <p:nvPr/>
        </p:nvSpPr>
        <p:spPr>
          <a:xfrm>
            <a:off x="311167" y="8212692"/>
            <a:ext cx="860107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sv-SE" sz="3000" i="1">
                <a:solidFill>
                  <a:schemeClr val="tx2"/>
                </a:solidFill>
                <a:latin typeface="Arial" panose="020B0604020202020204" pitchFamily="34" charset="0"/>
                <a:cs typeface="Arial" panose="020B0604020202020204" pitchFamily="34" charset="0"/>
              </a:rPr>
              <a:t>Exempelvis en person eller en arbetsgrupp.</a:t>
            </a:r>
            <a:endParaRPr kumimoji="0" lang="sv-SE" sz="3000" b="0" i="0" u="none" strike="noStrike" cap="none" spc="0" normalizeH="0" baseline="0">
              <a:ln>
                <a:noFill/>
              </a:ln>
              <a:solidFill>
                <a:schemeClr val="tx2"/>
              </a:solidFill>
              <a:effectLst/>
              <a:uFillTx/>
              <a:latin typeface="+mn-lt"/>
              <a:ea typeface="+mn-ea"/>
              <a:cs typeface="+mn-cs"/>
              <a:sym typeface="Helvetica Neue"/>
            </a:endParaRPr>
          </a:p>
        </p:txBody>
      </p:sp>
      <p:sp>
        <p:nvSpPr>
          <p:cNvPr id="12" name="textruta 11">
            <a:extLst>
              <a:ext uri="{FF2B5EF4-FFF2-40B4-BE49-F238E27FC236}">
                <a16:creationId xmlns:a16="http://schemas.microsoft.com/office/drawing/2014/main" id="{2685DCA0-9BDE-9046-99E5-C64ABB215A97}"/>
              </a:ext>
            </a:extLst>
          </p:cNvPr>
          <p:cNvSpPr txBox="1"/>
          <p:nvPr/>
        </p:nvSpPr>
        <p:spPr>
          <a:xfrm>
            <a:off x="13096804" y="2354271"/>
            <a:ext cx="1073145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sv-SE" sz="3000" i="1">
                <a:solidFill>
                  <a:schemeClr val="tx2"/>
                </a:solidFill>
                <a:latin typeface="Arial" panose="020B0604020202020204" pitchFamily="34" charset="0"/>
                <a:cs typeface="Arial" panose="020B0604020202020204" pitchFamily="34" charset="0"/>
              </a:rPr>
              <a:t>Exempelvis genom skriftliga rapporter eller uppföljningsmöten. </a:t>
            </a:r>
          </a:p>
          <a:p>
            <a:pPr marL="0" marR="0" indent="0" algn="ctr" defTabSz="2438338" rtl="0" fontAlgn="auto" latinLnBrk="0" hangingPunct="0">
              <a:lnSpc>
                <a:spcPct val="100000"/>
              </a:lnSpc>
              <a:spcBef>
                <a:spcPts val="0"/>
              </a:spcBef>
              <a:spcAft>
                <a:spcPts val="0"/>
              </a:spcAft>
              <a:buClrTx/>
              <a:buSzTx/>
              <a:buFontTx/>
              <a:buNone/>
              <a:tabLst/>
            </a:pPr>
            <a:endParaRPr kumimoji="0" lang="sv-SE" sz="3000" b="0" i="0" u="none" strike="noStrike" cap="none" spc="0" normalizeH="0" baseline="0">
              <a:ln>
                <a:noFill/>
              </a:ln>
              <a:solidFill>
                <a:schemeClr val="tx2"/>
              </a:solidFill>
              <a:effectLst/>
              <a:uFillTx/>
              <a:latin typeface="+mn-lt"/>
              <a:ea typeface="+mn-ea"/>
              <a:cs typeface="+mn-cs"/>
              <a:sym typeface="Helvetica Neue"/>
            </a:endParaRPr>
          </a:p>
        </p:txBody>
      </p:sp>
      <p:sp>
        <p:nvSpPr>
          <p:cNvPr id="13" name="textruta 12">
            <a:extLst>
              <a:ext uri="{FF2B5EF4-FFF2-40B4-BE49-F238E27FC236}">
                <a16:creationId xmlns:a16="http://schemas.microsoft.com/office/drawing/2014/main" id="{D77D377F-FB38-0D4E-8BF7-80C1C562C14C}"/>
              </a:ext>
            </a:extLst>
          </p:cNvPr>
          <p:cNvSpPr txBox="1"/>
          <p:nvPr/>
        </p:nvSpPr>
        <p:spPr>
          <a:xfrm>
            <a:off x="13030168" y="8212692"/>
            <a:ext cx="9140875"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sv-SE" sz="3000" i="1">
                <a:solidFill>
                  <a:schemeClr val="tx2"/>
                </a:solidFill>
                <a:latin typeface="Arial" panose="020B0604020202020204" pitchFamily="34" charset="0"/>
                <a:cs typeface="Arial" panose="020B0604020202020204" pitchFamily="34" charset="0"/>
              </a:rPr>
              <a:t>Exempelvis varannan månad eller en gång i halvåret. </a:t>
            </a:r>
          </a:p>
          <a:p>
            <a:pPr marL="0" marR="0" indent="0" algn="ctr" defTabSz="2438338"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653024475"/>
      </p:ext>
    </p:extLst>
  </p:cSld>
  <p:clrMapOvr>
    <a:masterClrMapping/>
  </p:clrMapOvr>
  <p:transition spd="med"/>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f5b3933-9e45-4768-ba0b-ea5fe0319a1d">
      <Terms xmlns="http://schemas.microsoft.com/office/infopath/2007/PartnerControls"/>
    </lcf76f155ced4ddcb4097134ff3c332f>
    <TaxCatchAll xmlns="d2bc8cbe-d227-44cd-bc07-99d1e8e2a4e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878623DC0CD6449B32640993792B499" ma:contentTypeVersion="18" ma:contentTypeDescription="Skapa ett nytt dokument." ma:contentTypeScope="" ma:versionID="ff76ca0af6e2e7d201af3bbf65dcf97f">
  <xsd:schema xmlns:xsd="http://www.w3.org/2001/XMLSchema" xmlns:xs="http://www.w3.org/2001/XMLSchema" xmlns:p="http://schemas.microsoft.com/office/2006/metadata/properties" xmlns:ns2="7f5b3933-9e45-4768-ba0b-ea5fe0319a1d" xmlns:ns3="d2bc8cbe-d227-44cd-bc07-99d1e8e2a4e0" targetNamespace="http://schemas.microsoft.com/office/2006/metadata/properties" ma:root="true" ma:fieldsID="84abab4565e0ef6f94bbd7ee237c570a" ns2:_="" ns3:_="">
    <xsd:import namespace="7f5b3933-9e45-4768-ba0b-ea5fe0319a1d"/>
    <xsd:import namespace="d2bc8cbe-d227-44cd-bc07-99d1e8e2a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5b3933-9e45-4768-ba0b-ea5fe0319a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3f356978-80f5-47a8-87f1-0e67051579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bc8cbe-d227-44cd-bc07-99d1e8e2a4e0"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dde98166-a3ff-414c-b454-2cb6ff507e60}" ma:internalName="TaxCatchAll" ma:showField="CatchAllData" ma:web="d2bc8cbe-d227-44cd-bc07-99d1e8e2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19D326-641E-4DF3-95AE-E38CD8FEAF0A}">
  <ds:schemaRefs>
    <ds:schemaRef ds:uri="http://www.w3.org/XML/1998/namespace"/>
    <ds:schemaRef ds:uri="http://purl.org/dc/terms/"/>
    <ds:schemaRef ds:uri="http://schemas.microsoft.com/office/2006/documentManagement/types"/>
    <ds:schemaRef ds:uri="http://purl.org/dc/elements/1.1/"/>
    <ds:schemaRef ds:uri="7f5b3933-9e45-4768-ba0b-ea5fe0319a1d"/>
    <ds:schemaRef ds:uri="http://purl.org/dc/dcmitype/"/>
    <ds:schemaRef ds:uri="http://schemas.microsoft.com/office/infopath/2007/PartnerControls"/>
    <ds:schemaRef ds:uri="http://schemas.openxmlformats.org/package/2006/metadata/core-properties"/>
    <ds:schemaRef ds:uri="d2bc8cbe-d227-44cd-bc07-99d1e8e2a4e0"/>
    <ds:schemaRef ds:uri="http://schemas.microsoft.com/office/2006/metadata/properties"/>
  </ds:schemaRefs>
</ds:datastoreItem>
</file>

<file path=customXml/itemProps2.xml><?xml version="1.0" encoding="utf-8"?>
<ds:datastoreItem xmlns:ds="http://schemas.openxmlformats.org/officeDocument/2006/customXml" ds:itemID="{A17DC625-B680-496C-A306-199B8CBF3B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5b3933-9e45-4768-ba0b-ea5fe0319a1d"/>
    <ds:schemaRef ds:uri="d2bc8cbe-d227-44cd-bc07-99d1e8e2a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9BA4CF-FCAC-4132-84A2-FA56C4A18D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{A40B1A50-7CD1-E948-8686-9C6E23EF9F3A}tf16401369</Template>
  <TotalTime>5</TotalTime>
  <Words>921</Words>
  <Application>Microsoft Macintosh PowerPoint</Application>
  <PresentationFormat>Anpassad</PresentationFormat>
  <Paragraphs>158</Paragraphs>
  <Slides>10</Slides>
  <Notes>1</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10</vt:i4>
      </vt:variant>
    </vt:vector>
  </HeadingPairs>
  <TitlesOfParts>
    <vt:vector size="17" baseType="lpstr">
      <vt:lpstr>Arial</vt:lpstr>
      <vt:lpstr>Calibri Light</vt:lpstr>
      <vt:lpstr>Helvetica Neue</vt:lpstr>
      <vt:lpstr>Helvetica Neue Medium</vt:lpstr>
      <vt:lpstr>Rockwell</vt:lpstr>
      <vt:lpstr>Wingdings</vt:lpstr>
      <vt:lpstr>Atlas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Cykelvänlig skola</dc:title>
  <cp:lastModifiedBy>Madeleine Ringvall, Cykelfrämjandet</cp:lastModifiedBy>
  <cp:revision>20</cp:revision>
  <dcterms:modified xsi:type="dcterms:W3CDTF">2026-03-24T12:23:57Z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0x010100C878623DC0CD6449B32640993792B499</vt:lpwstr>
  </property>
  <property fmtid="{D5CDD505-2E9C-101B-9397-08002B2CF9AE}" pid="3" name="MediaServiceImageTags">
    <vt:lpwstr/>
  </property>
</Properties>
</file>